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9" r:id="rId21"/>
    <p:sldId id="292" r:id="rId22"/>
    <p:sldId id="288" r:id="rId23"/>
    <p:sldId id="282" r:id="rId24"/>
    <p:sldId id="290" r:id="rId25"/>
    <p:sldId id="291" r:id="rId26"/>
    <p:sldId id="283" r:id="rId27"/>
    <p:sldId id="287" r:id="rId28"/>
    <p:sldId id="284" r:id="rId29"/>
    <p:sldId id="296" r:id="rId30"/>
    <p:sldId id="297" r:id="rId31"/>
    <p:sldId id="293" r:id="rId32"/>
    <p:sldId id="294" r:id="rId33"/>
    <p:sldId id="295" r:id="rId34"/>
    <p:sldId id="264" r:id="rId35"/>
    <p:sldId id="265" r:id="rId36"/>
  </p:sldIdLst>
  <p:sldSz cx="18288000" cy="10287000"/>
  <p:notesSz cx="6858000" cy="9144000"/>
  <p:embeddedFontLst>
    <p:embeddedFont>
      <p:font typeface="Bebas Neue Cyrillic" panose="020B0604020202020204" charset="0"/>
      <p:regular r:id="rId37"/>
    </p:embeddedFont>
    <p:embeddedFont>
      <p:font typeface="Franklin Gothic Book" panose="020B0503020102020204" pitchFamily="34" charset="0"/>
      <p:regular r:id="rId38"/>
      <p:italic r:id="rId39"/>
    </p:embeddedFont>
    <p:embeddedFont>
      <p:font typeface="Open Sans Bold" panose="020B0604020202020204" charset="0"/>
      <p:regular r:id="rId40"/>
    </p:embeddedFont>
    <p:embeddedFont>
      <p:font typeface="Calibri" panose="020F0502020204030204" pitchFamily="34" charset="0"/>
      <p:regular r:id="rId41"/>
      <p:bold r:id="rId42"/>
      <p:italic r:id="rId43"/>
      <p:boldItalic r:id="rId44"/>
    </p:embeddedFont>
    <p:embeddedFont>
      <p:font typeface="Open Sans" panose="020B0604020202020204" charset="0"/>
      <p:regular r:id="rId45"/>
    </p:embeddedFont>
    <p:embeddedFont>
      <p:font typeface="Eras Demi ITC" panose="020B0805030504020804" pitchFamily="34" charset="0"/>
      <p:regular r:id="rId46"/>
    </p:embeddedFont>
    <p:embeddedFont>
      <p:font typeface="Franklin Gothic Heavy" panose="020B0903020102020204"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11"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3.svg"/><Relationship Id="rId4" Type="http://schemas.openxmlformats.org/officeDocument/2006/relationships/image" Target="../media/image44.jpeg"/><Relationship Id="rId14" Type="http://schemas.openxmlformats.org/officeDocument/2006/relationships/image" Target="../media/image27.sv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Freeform 13"/>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5" name="TextBox 15"/>
          <p:cNvSpPr txBox="1"/>
          <p:nvPr/>
        </p:nvSpPr>
        <p:spPr>
          <a:xfrm>
            <a:off x="2131463" y="368020"/>
            <a:ext cx="1696360" cy="264086"/>
          </a:xfrm>
          <a:prstGeom prst="rect">
            <a:avLst/>
          </a:prstGeom>
        </p:spPr>
        <p:txBody>
          <a:bodyPr lIns="0" tIns="0" rIns="0" bIns="0" rtlCol="0" anchor="t">
            <a:spAutoFit/>
          </a:bodyPr>
          <a:lstStyle/>
          <a:p>
            <a:pPr algn="l">
              <a:lnSpc>
                <a:spcPts val="2239"/>
              </a:lnSpc>
              <a:spcBef>
                <a:spcPct val="0"/>
              </a:spcBef>
            </a:pPr>
            <a:r>
              <a:rPr lang="en-US" sz="1599" dirty="0" smtClean="0">
                <a:solidFill>
                  <a:srgbClr val="FFFFFF"/>
                </a:solidFill>
                <a:latin typeface="Open Sans"/>
                <a:ea typeface="Open Sans"/>
                <a:cs typeface="Open Sans"/>
                <a:sym typeface="Open Sans"/>
              </a:rPr>
              <a:t>Abdullah Imran</a:t>
            </a:r>
            <a:endParaRPr lang="en-US" sz="1599" dirty="0">
              <a:solidFill>
                <a:srgbClr val="FFFFFF"/>
              </a:solidFill>
              <a:latin typeface="Open Sans"/>
              <a:ea typeface="Open Sans"/>
              <a:cs typeface="Open Sans"/>
              <a:sym typeface="Open Sans"/>
            </a:endParaRP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dirty="0">
                <a:solidFill>
                  <a:srgbClr val="FFFFFF"/>
                </a:solidFill>
                <a:latin typeface="Open Sans"/>
                <a:ea typeface="Open Sans"/>
                <a:cs typeface="Open Sans"/>
                <a:sym typeface="Open Sans"/>
              </a:rPr>
              <a:t>About </a:t>
            </a:r>
            <a:r>
              <a:rPr lang="en-US" sz="1599" dirty="0" smtClean="0">
                <a:solidFill>
                  <a:srgbClr val="FFFFFF"/>
                </a:solidFill>
                <a:latin typeface="Open Sans"/>
                <a:ea typeface="Open Sans"/>
                <a:cs typeface="Open Sans"/>
                <a:sym typeface="Open Sans"/>
              </a:rPr>
              <a:t>Me</a:t>
            </a:r>
            <a:endParaRPr lang="en-US" sz="1599" dirty="0">
              <a:solidFill>
                <a:srgbClr val="FFFFFF"/>
              </a:solidFill>
              <a:latin typeface="Open Sans"/>
              <a:ea typeface="Open Sans"/>
              <a:cs typeface="Open Sans"/>
              <a:sym typeface="Open Sans"/>
            </a:endParaRP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sp>
        <p:nvSpPr>
          <p:cNvPr id="20" name="TextBox 20"/>
          <p:cNvSpPr txBox="1"/>
          <p:nvPr/>
        </p:nvSpPr>
        <p:spPr>
          <a:xfrm>
            <a:off x="1028700" y="2273609"/>
            <a:ext cx="11071471" cy="3019545"/>
          </a:xfrm>
          <a:prstGeom prst="rect">
            <a:avLst/>
          </a:prstGeom>
        </p:spPr>
        <p:txBody>
          <a:bodyPr lIns="0" tIns="0" rIns="0" bIns="0" rtlCol="0" anchor="t">
            <a:spAutoFit/>
          </a:bodyPr>
          <a:lstStyle/>
          <a:p>
            <a:pPr algn="l">
              <a:lnSpc>
                <a:spcPts val="26077"/>
              </a:lnSpc>
              <a:spcBef>
                <a:spcPct val="0"/>
              </a:spcBef>
            </a:pPr>
            <a:r>
              <a:rPr lang="en-US" sz="18626" dirty="0" smtClean="0">
                <a:solidFill>
                  <a:srgbClr val="FFFFFF"/>
                </a:solidFill>
                <a:latin typeface="Bebas Neue Cyrillic"/>
                <a:ea typeface="Bebas Neue Cyrillic"/>
                <a:cs typeface="Bebas Neue Cyrillic"/>
                <a:sym typeface="Bebas Neue Cyrillic"/>
              </a:rPr>
              <a:t>Hand Gesture</a:t>
            </a:r>
            <a:endParaRPr lang="en-US" sz="18626" dirty="0">
              <a:solidFill>
                <a:srgbClr val="FFFFFF"/>
              </a:solidFill>
              <a:latin typeface="Bebas Neue Cyrillic"/>
              <a:ea typeface="Bebas Neue Cyrillic"/>
              <a:cs typeface="Bebas Neue Cyrillic"/>
              <a:sym typeface="Bebas Neue Cyrillic"/>
            </a:endParaRPr>
          </a:p>
        </p:txBody>
      </p:sp>
      <p:sp>
        <p:nvSpPr>
          <p:cNvPr id="21" name="TextBox 21"/>
          <p:cNvSpPr txBox="1"/>
          <p:nvPr/>
        </p:nvSpPr>
        <p:spPr>
          <a:xfrm>
            <a:off x="971550" y="4469444"/>
            <a:ext cx="11071471" cy="3019545"/>
          </a:xfrm>
          <a:prstGeom prst="rect">
            <a:avLst/>
          </a:prstGeom>
        </p:spPr>
        <p:txBody>
          <a:bodyPr lIns="0" tIns="0" rIns="0" bIns="0" rtlCol="0" anchor="t">
            <a:spAutoFit/>
          </a:bodyPr>
          <a:lstStyle/>
          <a:p>
            <a:pPr algn="l">
              <a:lnSpc>
                <a:spcPts val="26077"/>
              </a:lnSpc>
              <a:spcBef>
                <a:spcPct val="0"/>
              </a:spcBef>
            </a:pPr>
            <a:r>
              <a:rPr lang="en-US" sz="18626" dirty="0" smtClean="0">
                <a:solidFill>
                  <a:srgbClr val="0CC2E6"/>
                </a:solidFill>
                <a:latin typeface="Bebas Neue Cyrillic"/>
                <a:ea typeface="Bebas Neue Cyrillic"/>
                <a:cs typeface="Bebas Neue Cyrillic"/>
                <a:sym typeface="Bebas Neue Cyrillic"/>
              </a:rPr>
              <a:t>Recognition</a:t>
            </a:r>
            <a:endParaRPr lang="en-US" sz="18626" dirty="0">
              <a:solidFill>
                <a:srgbClr val="0CC2E6"/>
              </a:solidFill>
              <a:latin typeface="Bebas Neue Cyrillic"/>
              <a:ea typeface="Bebas Neue Cyrillic"/>
              <a:cs typeface="Bebas Neue Cyrillic"/>
              <a:sym typeface="Bebas Neue Cyrillic"/>
            </a:endParaRPr>
          </a:p>
        </p:txBody>
      </p:sp>
      <p:sp>
        <p:nvSpPr>
          <p:cNvPr id="23" name="TextBox 23"/>
          <p:cNvSpPr txBox="1"/>
          <p:nvPr/>
        </p:nvSpPr>
        <p:spPr>
          <a:xfrm>
            <a:off x="2131462" y="1395224"/>
            <a:ext cx="5793337" cy="855491"/>
          </a:xfrm>
          <a:prstGeom prst="rect">
            <a:avLst/>
          </a:prstGeom>
        </p:spPr>
        <p:txBody>
          <a:bodyPr wrap="square" lIns="0" tIns="0" rIns="0" bIns="0" rtlCol="0" anchor="t">
            <a:spAutoFit/>
          </a:bodyPr>
          <a:lstStyle/>
          <a:p>
            <a:pPr algn="l">
              <a:lnSpc>
                <a:spcPts val="2239"/>
              </a:lnSpc>
              <a:spcBef>
                <a:spcPct val="0"/>
              </a:spcBef>
            </a:pPr>
            <a:r>
              <a:rPr lang="en-US" sz="2700" dirty="0" smtClean="0">
                <a:solidFill>
                  <a:srgbClr val="0CC2E6"/>
                </a:solidFill>
                <a:latin typeface="Franklin Gothic Book" panose="020B0503020102020204" pitchFamily="34" charset="0"/>
                <a:ea typeface="Open Sans Bold"/>
                <a:cs typeface="Open Sans Bold"/>
                <a:sym typeface="Open Sans Bold"/>
              </a:rPr>
              <a:t>COSMI CODE</a:t>
            </a:r>
          </a:p>
          <a:p>
            <a:pPr algn="l">
              <a:lnSpc>
                <a:spcPts val="2239"/>
              </a:lnSpc>
              <a:spcBef>
                <a:spcPct val="0"/>
              </a:spcBef>
            </a:pPr>
            <a:r>
              <a:rPr lang="en-US" sz="2700" dirty="0" smtClean="0">
                <a:solidFill>
                  <a:srgbClr val="0CC2E6"/>
                </a:solidFill>
                <a:latin typeface="Franklin Gothic Book" panose="020B0503020102020204" pitchFamily="34" charset="0"/>
                <a:ea typeface="Open Sans Bold"/>
                <a:cs typeface="Open Sans Bold"/>
                <a:sym typeface="Open Sans Bold"/>
              </a:rPr>
              <a:t> </a:t>
            </a:r>
          </a:p>
          <a:p>
            <a:pPr algn="l">
              <a:lnSpc>
                <a:spcPts val="2239"/>
              </a:lnSpc>
              <a:spcBef>
                <a:spcPct val="0"/>
              </a:spcBef>
            </a:pPr>
            <a:r>
              <a:rPr lang="en-US" sz="2700" dirty="0" smtClean="0">
                <a:solidFill>
                  <a:schemeClr val="bg1"/>
                </a:solidFill>
                <a:latin typeface="Franklin Gothic Book" panose="020B0503020102020204" pitchFamily="34" charset="0"/>
                <a:ea typeface="Open Sans Bold"/>
                <a:cs typeface="Open Sans Bold"/>
                <a:sym typeface="Open Sans Bold"/>
              </a:rPr>
              <a:t>MACHINE LEARNING </a:t>
            </a:r>
            <a:r>
              <a:rPr lang="en-US" sz="2700" dirty="0" smtClean="0">
                <a:solidFill>
                  <a:srgbClr val="0CC2E6"/>
                </a:solidFill>
                <a:latin typeface="Franklin Gothic Book" panose="020B0503020102020204" pitchFamily="34" charset="0"/>
                <a:ea typeface="Open Sans Bold"/>
                <a:cs typeface="Open Sans Bold"/>
                <a:sym typeface="Open Sans Bold"/>
              </a:rPr>
              <a:t>INTERNSHIP</a:t>
            </a:r>
            <a:endParaRPr lang="en-US" sz="2700" dirty="0">
              <a:solidFill>
                <a:srgbClr val="0CC2E6"/>
              </a:solidFill>
              <a:latin typeface="Franklin Gothic Book" panose="020B0503020102020204" pitchFamily="34" charset="0"/>
              <a:ea typeface="Open Sans Bold"/>
              <a:cs typeface="Open Sans Bold"/>
              <a:sym typeface="Open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18211800" cy="10401300"/>
          </a:xfrm>
          <a:prstGeom prst="rect">
            <a:avLst/>
          </a:prstGeom>
        </p:spPr>
      </p:pic>
    </p:spTree>
    <p:extLst>
      <p:ext uri="{BB962C8B-B14F-4D97-AF65-F5344CB8AC3E}">
        <p14:creationId xmlns:p14="http://schemas.microsoft.com/office/powerpoint/2010/main" val="2851225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0700"/>
            <a:ext cx="18288000" cy="8915400"/>
          </a:xfrm>
          <a:prstGeom prst="rect">
            <a:avLst/>
          </a:prstGeom>
        </p:spPr>
      </p:pic>
      <p:sp>
        <p:nvSpPr>
          <p:cNvPr id="6" name="TextBox 5"/>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DETAILED STATISTICS OF IMAGES</a:t>
            </a:r>
          </a:p>
          <a:p>
            <a:endParaRPr lang="en-US" sz="5100" b="1" dirty="0" smtClean="0">
              <a:solidFill>
                <a:schemeClr val="bg1"/>
              </a:solidFill>
            </a:endParaRPr>
          </a:p>
        </p:txBody>
      </p:sp>
      <p:cxnSp>
        <p:nvCxnSpPr>
          <p:cNvPr id="7" name="Straight Connector 6"/>
          <p:cNvCxnSpPr/>
          <p:nvPr/>
        </p:nvCxnSpPr>
        <p:spPr>
          <a:xfrm>
            <a:off x="4038600" y="952500"/>
            <a:ext cx="99822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5761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 y="114300"/>
            <a:ext cx="9129486" cy="442141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0028" y="114300"/>
            <a:ext cx="8991600" cy="48622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 y="4762500"/>
            <a:ext cx="8679542" cy="54113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0028" y="4945744"/>
            <a:ext cx="8987971" cy="5228084"/>
          </a:xfrm>
          <a:prstGeom prst="rect">
            <a:avLst/>
          </a:prstGeom>
        </p:spPr>
      </p:pic>
    </p:spTree>
    <p:extLst>
      <p:ext uri="{BB962C8B-B14F-4D97-AF65-F5344CB8AC3E}">
        <p14:creationId xmlns:p14="http://schemas.microsoft.com/office/powerpoint/2010/main" val="1841630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18135600" cy="8686800"/>
          </a:xfrm>
          <a:prstGeom prst="rect">
            <a:avLst/>
          </a:prstGeom>
        </p:spPr>
      </p:pic>
      <p:sp>
        <p:nvSpPr>
          <p:cNvPr id="3" name="TextBox 2"/>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DATA LOADING &amp; PROCESSING</a:t>
            </a:r>
          </a:p>
          <a:p>
            <a:endParaRPr lang="en-US" sz="5100" b="1" dirty="0" smtClean="0">
              <a:solidFill>
                <a:schemeClr val="bg1"/>
              </a:solidFill>
            </a:endParaRPr>
          </a:p>
        </p:txBody>
      </p:sp>
      <p:cxnSp>
        <p:nvCxnSpPr>
          <p:cNvPr id="4" name="Straight Connector 3"/>
          <p:cNvCxnSpPr/>
          <p:nvPr/>
        </p:nvCxnSpPr>
        <p:spPr>
          <a:xfrm>
            <a:off x="4648200" y="952500"/>
            <a:ext cx="8686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9713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4300"/>
            <a:ext cx="18135600" cy="9982200"/>
          </a:xfrm>
          <a:prstGeom prst="rect">
            <a:avLst/>
          </a:prstGeom>
        </p:spPr>
      </p:pic>
    </p:spTree>
    <p:extLst>
      <p:ext uri="{BB962C8B-B14F-4D97-AF65-F5344CB8AC3E}">
        <p14:creationId xmlns:p14="http://schemas.microsoft.com/office/powerpoint/2010/main" val="4152453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 y="1661993"/>
            <a:ext cx="18284371" cy="8510707"/>
          </a:xfrm>
          <a:prstGeom prst="rect">
            <a:avLst/>
          </a:prstGeom>
        </p:spPr>
      </p:pic>
      <p:sp>
        <p:nvSpPr>
          <p:cNvPr id="4" name="TextBox 3"/>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CHECKING SHAPE OF DATA</a:t>
            </a:r>
          </a:p>
          <a:p>
            <a:endParaRPr lang="en-US" sz="5100" b="1" dirty="0" smtClean="0">
              <a:solidFill>
                <a:schemeClr val="bg1"/>
              </a:solidFill>
            </a:endParaRPr>
          </a:p>
        </p:txBody>
      </p:sp>
      <p:cxnSp>
        <p:nvCxnSpPr>
          <p:cNvPr id="6" name="Straight Connector 5"/>
          <p:cNvCxnSpPr/>
          <p:nvPr/>
        </p:nvCxnSpPr>
        <p:spPr>
          <a:xfrm>
            <a:off x="5181600" y="952500"/>
            <a:ext cx="73914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571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3101"/>
            <a:ext cx="18059400" cy="48604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 y="1"/>
            <a:ext cx="18288000" cy="5753100"/>
          </a:xfrm>
          <a:prstGeom prst="rect">
            <a:avLst/>
          </a:prstGeom>
        </p:spPr>
      </p:pic>
    </p:spTree>
    <p:extLst>
      <p:ext uri="{BB962C8B-B14F-4D97-AF65-F5344CB8AC3E}">
        <p14:creationId xmlns:p14="http://schemas.microsoft.com/office/powerpoint/2010/main" val="2753986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 y="1538883"/>
            <a:ext cx="18102943" cy="8938617"/>
          </a:xfrm>
          <a:prstGeom prst="rect">
            <a:avLst/>
          </a:prstGeom>
        </p:spPr>
      </p:pic>
      <p:sp>
        <p:nvSpPr>
          <p:cNvPr id="4" name="TextBox 3"/>
          <p:cNvSpPr txBox="1"/>
          <p:nvPr/>
        </p:nvSpPr>
        <p:spPr>
          <a:xfrm>
            <a:off x="-32656" y="0"/>
            <a:ext cx="18287999" cy="1538883"/>
          </a:xfrm>
          <a:prstGeom prst="rect">
            <a:avLst/>
          </a:prstGeom>
          <a:solidFill>
            <a:schemeClr val="tx1"/>
          </a:solidFill>
        </p:spPr>
        <p:txBody>
          <a:bodyPr wrap="square" rtlCol="0">
            <a:spAutoFit/>
          </a:bodyPr>
          <a:lstStyle/>
          <a:p>
            <a:r>
              <a:rPr lang="en-US" sz="4700" b="1" dirty="0" smtClean="0">
                <a:solidFill>
                  <a:schemeClr val="bg1"/>
                </a:solidFill>
              </a:rPr>
              <a:t>                                         CHECKING SAMPLES OF DATA</a:t>
            </a:r>
          </a:p>
          <a:p>
            <a:endParaRPr lang="en-US" sz="4700" b="1" dirty="0" smtClean="0">
              <a:solidFill>
                <a:schemeClr val="bg1"/>
              </a:solidFill>
            </a:endParaRPr>
          </a:p>
        </p:txBody>
      </p:sp>
      <p:cxnSp>
        <p:nvCxnSpPr>
          <p:cNvPr id="5" name="Straight Connector 4"/>
          <p:cNvCxnSpPr/>
          <p:nvPr/>
        </p:nvCxnSpPr>
        <p:spPr>
          <a:xfrm>
            <a:off x="5562600" y="952500"/>
            <a:ext cx="73914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900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3" y="1790700"/>
            <a:ext cx="18211800" cy="335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5981700"/>
            <a:ext cx="18211800" cy="4191000"/>
          </a:xfrm>
          <a:prstGeom prst="rect">
            <a:avLst/>
          </a:prstGeom>
        </p:spPr>
      </p:pic>
      <p:sp>
        <p:nvSpPr>
          <p:cNvPr id="4" name="TextBox 3"/>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DATA SEPARATION &amp; SPLITTING</a:t>
            </a:r>
          </a:p>
          <a:p>
            <a:endParaRPr lang="en-US" sz="5100" b="1" dirty="0" smtClean="0">
              <a:solidFill>
                <a:schemeClr val="bg1"/>
              </a:solidFill>
            </a:endParaRPr>
          </a:p>
        </p:txBody>
      </p:sp>
      <p:cxnSp>
        <p:nvCxnSpPr>
          <p:cNvPr id="5" name="Straight Connector 4"/>
          <p:cNvCxnSpPr/>
          <p:nvPr/>
        </p:nvCxnSpPr>
        <p:spPr>
          <a:xfrm>
            <a:off x="5257800" y="952500"/>
            <a:ext cx="86106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62411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300"/>
            <a:ext cx="18288000" cy="8534400"/>
          </a:xfrm>
          <a:prstGeom prst="rect">
            <a:avLst/>
          </a:prstGeom>
        </p:spPr>
      </p:pic>
      <p:sp>
        <p:nvSpPr>
          <p:cNvPr id="3" name="TextBox 2"/>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UNIQUE CLASSES OF DATA </a:t>
            </a:r>
          </a:p>
          <a:p>
            <a:endParaRPr lang="en-US" sz="5100" b="1" dirty="0" smtClean="0">
              <a:solidFill>
                <a:schemeClr val="bg1"/>
              </a:solidFill>
            </a:endParaRPr>
          </a:p>
        </p:txBody>
      </p:sp>
      <p:cxnSp>
        <p:nvCxnSpPr>
          <p:cNvPr id="4" name="Straight Connector 3"/>
          <p:cNvCxnSpPr/>
          <p:nvPr/>
        </p:nvCxnSpPr>
        <p:spPr>
          <a:xfrm>
            <a:off x="5715000" y="952500"/>
            <a:ext cx="69342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1827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0" y="3599546"/>
            <a:ext cx="6687454" cy="6687454"/>
            <a:chOff x="0" y="0"/>
            <a:chExt cx="8916606" cy="8916606"/>
          </a:xfrm>
        </p:grpSpPr>
        <p:pic>
          <p:nvPicPr>
            <p:cNvPr id="20" name="Picture 20"/>
            <p:cNvPicPr>
              <a:picLocks noChangeAspect="1"/>
            </p:cNvPicPr>
            <p:nvPr/>
          </p:nvPicPr>
          <p:blipFill>
            <a:blip r:embed="rId2"/>
            <a:srcRect l="12062" t="27717" r="39779"/>
            <a:stretch>
              <a:fillRect/>
            </a:stretch>
          </p:blipFill>
          <p:spPr>
            <a:xfrm>
              <a:off x="0" y="0"/>
              <a:ext cx="8916606" cy="8916606"/>
            </a:xfrm>
            <a:prstGeom prst="rect">
              <a:avLst/>
            </a:prstGeom>
          </p:spPr>
        </p:pic>
      </p:grpSp>
      <p:grpSp>
        <p:nvGrpSpPr>
          <p:cNvPr id="21" name="Group 21"/>
          <p:cNvGrpSpPr/>
          <p:nvPr/>
        </p:nvGrpSpPr>
        <p:grpSpPr>
          <a:xfrm>
            <a:off x="6928153" y="1028700"/>
            <a:ext cx="2664351" cy="5314636"/>
            <a:chOff x="0" y="0"/>
            <a:chExt cx="3552468" cy="7086182"/>
          </a:xfrm>
        </p:grpSpPr>
        <p:pic>
          <p:nvPicPr>
            <p:cNvPr id="22" name="Picture 22"/>
            <p:cNvPicPr>
              <a:picLocks noChangeAspect="1"/>
            </p:cNvPicPr>
            <p:nvPr/>
          </p:nvPicPr>
          <p:blipFill>
            <a:blip r:embed="rId2"/>
            <a:srcRect l="62120" r="18720" b="42639"/>
            <a:stretch>
              <a:fillRect/>
            </a:stretch>
          </p:blipFill>
          <p:spPr>
            <a:xfrm>
              <a:off x="0" y="0"/>
              <a:ext cx="3552468" cy="7086182"/>
            </a:xfrm>
            <a:prstGeom prst="rect">
              <a:avLst/>
            </a:prstGeom>
          </p:spPr>
        </p:pic>
      </p:grpSp>
      <p:grpSp>
        <p:nvGrpSpPr>
          <p:cNvPr id="23" name="Group 23"/>
          <p:cNvGrpSpPr/>
          <p:nvPr/>
        </p:nvGrpSpPr>
        <p:grpSpPr>
          <a:xfrm>
            <a:off x="6928153" y="6593949"/>
            <a:ext cx="2664351" cy="2664351"/>
            <a:chOff x="0" y="0"/>
            <a:chExt cx="3552468" cy="3552468"/>
          </a:xfrm>
        </p:grpSpPr>
        <p:pic>
          <p:nvPicPr>
            <p:cNvPr id="24" name="Picture 24"/>
            <p:cNvPicPr>
              <a:picLocks noChangeAspect="1"/>
            </p:cNvPicPr>
            <p:nvPr/>
          </p:nvPicPr>
          <p:blipFill>
            <a:blip r:embed="rId2"/>
            <a:srcRect l="61970" t="59754" r="18719" b="11262"/>
            <a:stretch>
              <a:fillRect/>
            </a:stretch>
          </p:blipFill>
          <p:spPr>
            <a:xfrm>
              <a:off x="0" y="0"/>
              <a:ext cx="3552468" cy="3552468"/>
            </a:xfrm>
            <a:prstGeom prst="rect">
              <a:avLst/>
            </a:prstGeom>
          </p:spPr>
        </p:pic>
      </p:grpSp>
      <p:sp>
        <p:nvSpPr>
          <p:cNvPr id="36" name="TextBox 36"/>
          <p:cNvSpPr txBox="1"/>
          <p:nvPr/>
        </p:nvSpPr>
        <p:spPr>
          <a:xfrm>
            <a:off x="10363200" y="2897834"/>
            <a:ext cx="7086600" cy="1166986"/>
          </a:xfrm>
          <a:prstGeom prst="rect">
            <a:avLst/>
          </a:prstGeom>
        </p:spPr>
        <p:txBody>
          <a:bodyPr wrap="square" lIns="0" tIns="0" rIns="0" bIns="0" rtlCol="0" anchor="t">
            <a:spAutoFit/>
          </a:bodyPr>
          <a:lstStyle/>
          <a:p>
            <a:pPr algn="l">
              <a:lnSpc>
                <a:spcPts val="9100"/>
              </a:lnSpc>
              <a:spcBef>
                <a:spcPct val="0"/>
              </a:spcBef>
            </a:pPr>
            <a:r>
              <a:rPr lang="en-US" sz="6500" dirty="0">
                <a:solidFill>
                  <a:srgbClr val="0CC2E6"/>
                </a:solidFill>
                <a:latin typeface="Bebas Neue Cyrillic"/>
                <a:ea typeface="Bebas Neue Cyrillic"/>
                <a:cs typeface="Bebas Neue Cyrillic"/>
                <a:sym typeface="Bebas Neue Cyrillic"/>
              </a:rPr>
              <a:t>About </a:t>
            </a:r>
            <a:r>
              <a:rPr lang="en-US" sz="6500" dirty="0" smtClean="0">
                <a:solidFill>
                  <a:srgbClr val="0CC2E6"/>
                </a:solidFill>
                <a:latin typeface="Bebas Neue Cyrillic"/>
                <a:ea typeface="Bebas Neue Cyrillic"/>
                <a:cs typeface="Bebas Neue Cyrillic"/>
                <a:sym typeface="Bebas Neue Cyrillic"/>
              </a:rPr>
              <a:t>Project</a:t>
            </a:r>
            <a:endParaRPr lang="en-US" sz="6500" dirty="0">
              <a:solidFill>
                <a:srgbClr val="0CC2E6"/>
              </a:solidFill>
              <a:latin typeface="Bebas Neue Cyrillic"/>
              <a:ea typeface="Bebas Neue Cyrillic"/>
              <a:cs typeface="Bebas Neue Cyrillic"/>
              <a:sym typeface="Bebas Neue Cyrillic"/>
            </a:endParaRPr>
          </a:p>
        </p:txBody>
      </p:sp>
      <p:sp>
        <p:nvSpPr>
          <p:cNvPr id="38" name="Rectangle 37"/>
          <p:cNvSpPr/>
          <p:nvPr/>
        </p:nvSpPr>
        <p:spPr>
          <a:xfrm>
            <a:off x="10034667" y="4183039"/>
            <a:ext cx="7743666" cy="2785378"/>
          </a:xfrm>
          <a:prstGeom prst="rect">
            <a:avLst/>
          </a:prstGeom>
        </p:spPr>
        <p:txBody>
          <a:bodyPr wrap="square">
            <a:spAutoFit/>
          </a:bodyPr>
          <a:lstStyle/>
          <a:p>
            <a:pPr algn="just"/>
            <a:r>
              <a:rPr lang="en-US" sz="2500" dirty="0" smtClean="0"/>
              <a:t>Developed an AI-powered </a:t>
            </a:r>
            <a:r>
              <a:rPr lang="en-US" sz="2500" b="1" dirty="0" smtClean="0"/>
              <a:t>Hand Gesture Recognition</a:t>
            </a:r>
            <a:r>
              <a:rPr lang="en-US" sz="2500" dirty="0" smtClean="0"/>
              <a:t> system using deep learning techniques, specifically designed to recognize various hand gestures in real time. The model is capable of interpreting different gestures with high accuracy, making it suitable for diverse applications such as sign language interpretation, contactless control, and interactive gaming.</a:t>
            </a:r>
            <a:endParaRPr lang="en-US" sz="2500" dirty="0"/>
          </a:p>
        </p:txBody>
      </p:sp>
      <p:sp>
        <p:nvSpPr>
          <p:cNvPr id="40" name="Rectangle 39"/>
          <p:cNvSpPr/>
          <p:nvPr/>
        </p:nvSpPr>
        <p:spPr>
          <a:xfrm>
            <a:off x="10367554" y="1028700"/>
            <a:ext cx="5351145" cy="1177182"/>
          </a:xfrm>
          <a:prstGeom prst="rect">
            <a:avLst/>
          </a:prstGeom>
        </p:spPr>
        <p:txBody>
          <a:bodyPr wrap="none">
            <a:spAutoFit/>
          </a:bodyPr>
          <a:lstStyle/>
          <a:p>
            <a:pPr>
              <a:lnSpc>
                <a:spcPts val="9100"/>
              </a:lnSpc>
              <a:spcBef>
                <a:spcPct val="0"/>
              </a:spcBef>
            </a:pPr>
            <a:r>
              <a:rPr lang="en-US" sz="6500" b="1" dirty="0" smtClean="0">
                <a:latin typeface="Eras Demi ITC" panose="020B0805030504020804" pitchFamily="34" charset="0"/>
                <a:ea typeface="Bebas Neue Cyrillic"/>
                <a:cs typeface="Bebas Neue Cyrillic"/>
                <a:sym typeface="Bebas Neue Cyrillic"/>
              </a:rPr>
              <a:t>WEEK-6 Task</a:t>
            </a:r>
            <a:endParaRPr lang="en-US" sz="6500" b="1" dirty="0">
              <a:latin typeface="Eras Demi ITC" panose="020B0805030504020804" pitchFamily="34" charset="0"/>
              <a:ea typeface="Bebas Neue Cyrillic"/>
              <a:cs typeface="Bebas Neue Cyrillic"/>
              <a:sym typeface="Bebas Neue Cyrillic"/>
            </a:endParaRPr>
          </a:p>
        </p:txBody>
      </p:sp>
      <p:cxnSp>
        <p:nvCxnSpPr>
          <p:cNvPr id="41" name="Straight Connector 40"/>
          <p:cNvCxnSpPr/>
          <p:nvPr/>
        </p:nvCxnSpPr>
        <p:spPr>
          <a:xfrm>
            <a:off x="10439400" y="2324100"/>
            <a:ext cx="5355499" cy="0"/>
          </a:xfrm>
          <a:prstGeom prst="line">
            <a:avLst/>
          </a:prstGeom>
          <a:ln w="76200">
            <a:prstDash val="dashDot"/>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10363200" y="7691036"/>
            <a:ext cx="5102679" cy="1107034"/>
          </a:xfrm>
          <a:prstGeom prst="rect">
            <a:avLst/>
          </a:prstGeom>
        </p:spPr>
        <p:txBody>
          <a:bodyPr wrap="none">
            <a:spAutoFit/>
          </a:bodyPr>
          <a:lstStyle/>
          <a:p>
            <a:pPr>
              <a:lnSpc>
                <a:spcPts val="9100"/>
              </a:lnSpc>
              <a:spcBef>
                <a:spcPct val="0"/>
              </a:spcBef>
            </a:pPr>
            <a:r>
              <a:rPr lang="en-US" sz="5100" dirty="0" smtClean="0">
                <a:solidFill>
                  <a:srgbClr val="0CC2E6"/>
                </a:solidFill>
                <a:latin typeface="Bebas Neue Cyrillic"/>
                <a:ea typeface="Bebas Neue Cyrillic"/>
                <a:cs typeface="Bebas Neue Cyrillic"/>
                <a:sym typeface="Bebas Neue Cyrillic"/>
              </a:rPr>
              <a:t>GITHUB REPOSITORY LINK</a:t>
            </a:r>
            <a:endParaRPr lang="en-US" sz="5100" dirty="0">
              <a:solidFill>
                <a:srgbClr val="0CC2E6"/>
              </a:solidFill>
              <a:latin typeface="Bebas Neue Cyrillic"/>
              <a:ea typeface="Bebas Neue Cyrillic"/>
              <a:cs typeface="Bebas Neue Cyrillic"/>
              <a:sym typeface="Bebas Neue Cyrillic"/>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1562100"/>
            <a:ext cx="18208171" cy="3505200"/>
          </a:xfrm>
          <a:prstGeom prst="rect">
            <a:avLst/>
          </a:prstGeom>
          <a:ln>
            <a:noFill/>
          </a:ln>
          <a:effectLst>
            <a:softEdge rad="11250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 y="5232400"/>
            <a:ext cx="18284371" cy="5067300"/>
          </a:xfrm>
          <a:prstGeom prst="rect">
            <a:avLst/>
          </a:prstGeom>
          <a:ln>
            <a:noFill/>
          </a:ln>
          <a:effectLst>
            <a:softEdge rad="112500"/>
          </a:effectLst>
        </p:spPr>
      </p:pic>
      <p:sp>
        <p:nvSpPr>
          <p:cNvPr id="4" name="TextBox 3"/>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NORMALIZATION</a:t>
            </a:r>
          </a:p>
          <a:p>
            <a:endParaRPr lang="en-US" sz="5100" b="1" dirty="0" smtClean="0">
              <a:solidFill>
                <a:schemeClr val="bg1"/>
              </a:solidFill>
            </a:endParaRPr>
          </a:p>
        </p:txBody>
      </p:sp>
      <p:cxnSp>
        <p:nvCxnSpPr>
          <p:cNvPr id="5" name="Straight Connector 4"/>
          <p:cNvCxnSpPr/>
          <p:nvPr/>
        </p:nvCxnSpPr>
        <p:spPr>
          <a:xfrm>
            <a:off x="6248400" y="952500"/>
            <a:ext cx="54102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95045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00"/>
            <a:ext cx="18288000" cy="8953500"/>
          </a:xfrm>
          <a:prstGeom prst="rect">
            <a:avLst/>
          </a:prstGeom>
        </p:spPr>
      </p:pic>
      <p:sp>
        <p:nvSpPr>
          <p:cNvPr id="3" name="TextBox 2"/>
          <p:cNvSpPr txBox="1"/>
          <p:nvPr/>
        </p:nvSpPr>
        <p:spPr>
          <a:xfrm>
            <a:off x="-32656" y="-116114"/>
            <a:ext cx="18287999" cy="1661993"/>
          </a:xfrm>
          <a:prstGeom prst="rect">
            <a:avLst/>
          </a:prstGeom>
          <a:solidFill>
            <a:schemeClr val="tx1"/>
          </a:solidFill>
        </p:spPr>
        <p:txBody>
          <a:bodyPr wrap="square" rtlCol="0">
            <a:spAutoFit/>
          </a:bodyPr>
          <a:lstStyle/>
          <a:p>
            <a:r>
              <a:rPr lang="en-US" sz="5100" b="1" dirty="0" smtClean="0">
                <a:solidFill>
                  <a:schemeClr val="bg1"/>
                </a:solidFill>
              </a:rPr>
              <a:t>                                    MODEL ARCHITECTURE</a:t>
            </a:r>
          </a:p>
          <a:p>
            <a:endParaRPr lang="en-US" sz="5100" b="1" dirty="0" smtClean="0">
              <a:solidFill>
                <a:schemeClr val="bg1"/>
              </a:solidFill>
            </a:endParaRPr>
          </a:p>
        </p:txBody>
      </p:sp>
      <p:cxnSp>
        <p:nvCxnSpPr>
          <p:cNvPr id="4" name="Straight Connector 3"/>
          <p:cNvCxnSpPr/>
          <p:nvPr/>
        </p:nvCxnSpPr>
        <p:spPr>
          <a:xfrm>
            <a:off x="5334000" y="876300"/>
            <a:ext cx="6248400" cy="0"/>
          </a:xfrm>
          <a:prstGeom prst="line">
            <a:avLst/>
          </a:prstGeom>
          <a:ln w="76200">
            <a:solidFill>
              <a:schemeClr val="bg1"/>
            </a:solidFill>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85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99" y="1866900"/>
            <a:ext cx="18131971" cy="3733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9" y="5829300"/>
            <a:ext cx="18224501" cy="4343400"/>
          </a:xfrm>
          <a:prstGeom prst="rect">
            <a:avLst/>
          </a:prstGeom>
        </p:spPr>
      </p:pic>
      <p:sp>
        <p:nvSpPr>
          <p:cNvPr id="6" name="TextBox 5"/>
          <p:cNvSpPr txBox="1"/>
          <p:nvPr/>
        </p:nvSpPr>
        <p:spPr>
          <a:xfrm>
            <a:off x="-32656" y="0"/>
            <a:ext cx="18287999" cy="1723549"/>
          </a:xfrm>
          <a:prstGeom prst="rect">
            <a:avLst/>
          </a:prstGeom>
          <a:solidFill>
            <a:schemeClr val="tx1"/>
          </a:solidFill>
        </p:spPr>
        <p:txBody>
          <a:bodyPr wrap="square" rtlCol="0">
            <a:spAutoFit/>
          </a:bodyPr>
          <a:lstStyle/>
          <a:p>
            <a:r>
              <a:rPr lang="en-US" sz="5300" b="1" dirty="0" smtClean="0">
                <a:solidFill>
                  <a:schemeClr val="bg1"/>
                </a:solidFill>
              </a:rPr>
              <a:t>                                         HISTORY OF MODEL</a:t>
            </a:r>
          </a:p>
          <a:p>
            <a:r>
              <a:rPr lang="en-US" sz="5300" b="1" dirty="0" smtClean="0">
                <a:solidFill>
                  <a:schemeClr val="bg1"/>
                </a:solidFill>
              </a:rPr>
              <a:t>                                                  TRAINING</a:t>
            </a:r>
          </a:p>
        </p:txBody>
      </p:sp>
    </p:spTree>
    <p:extLst>
      <p:ext uri="{BB962C8B-B14F-4D97-AF65-F5344CB8AC3E}">
        <p14:creationId xmlns:p14="http://schemas.microsoft.com/office/powerpoint/2010/main" val="1213389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38300"/>
            <a:ext cx="17983200" cy="876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PLOTTING OF LOSS </a:t>
            </a:r>
            <a:endParaRPr lang="en-US" sz="5100" b="1" dirty="0">
              <a:solidFill>
                <a:schemeClr val="bg1"/>
              </a:solidFill>
            </a:endParaRPr>
          </a:p>
          <a:p>
            <a:r>
              <a:rPr lang="en-US" sz="5100" b="1" dirty="0" smtClean="0">
                <a:solidFill>
                  <a:schemeClr val="bg1"/>
                </a:solidFill>
              </a:rPr>
              <a:t>                                                  ACCURACY     </a:t>
            </a:r>
          </a:p>
        </p:txBody>
      </p:sp>
    </p:spTree>
    <p:extLst>
      <p:ext uri="{BB962C8B-B14F-4D97-AF65-F5344CB8AC3E}">
        <p14:creationId xmlns:p14="http://schemas.microsoft.com/office/powerpoint/2010/main" val="2743976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2100"/>
            <a:ext cx="18135600" cy="8534400"/>
          </a:xfrm>
          <a:prstGeom prst="rect">
            <a:avLst/>
          </a:prstGeom>
        </p:spPr>
      </p:pic>
      <p:sp>
        <p:nvSpPr>
          <p:cNvPr id="4" name="TextBox 3"/>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CLASSIFICATION</a:t>
            </a:r>
          </a:p>
          <a:p>
            <a:r>
              <a:rPr lang="en-US" sz="5100" b="1" dirty="0">
                <a:solidFill>
                  <a:schemeClr val="bg1"/>
                </a:solidFill>
              </a:rPr>
              <a:t> </a:t>
            </a:r>
            <a:r>
              <a:rPr lang="en-US" sz="5100" b="1" dirty="0" smtClean="0">
                <a:solidFill>
                  <a:schemeClr val="bg1"/>
                </a:solidFill>
              </a:rPr>
              <a:t>                                               REPORT</a:t>
            </a:r>
          </a:p>
        </p:txBody>
      </p:sp>
    </p:spTree>
    <p:extLst>
      <p:ext uri="{BB962C8B-B14F-4D97-AF65-F5344CB8AC3E}">
        <p14:creationId xmlns:p14="http://schemas.microsoft.com/office/powerpoint/2010/main" val="917308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0700"/>
            <a:ext cx="18135600" cy="8282214"/>
          </a:xfrm>
          <a:prstGeom prst="rect">
            <a:avLst/>
          </a:prstGeom>
        </p:spPr>
      </p:pic>
      <p:sp>
        <p:nvSpPr>
          <p:cNvPr id="3" name="TextBox 2"/>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CONFUSION MATRIX</a:t>
            </a:r>
          </a:p>
          <a:p>
            <a:endParaRPr lang="en-US" sz="5100" b="1" dirty="0" smtClean="0">
              <a:solidFill>
                <a:schemeClr val="bg1"/>
              </a:solidFill>
            </a:endParaRPr>
          </a:p>
        </p:txBody>
      </p:sp>
      <p:cxnSp>
        <p:nvCxnSpPr>
          <p:cNvPr id="5" name="Straight Connector 4"/>
          <p:cNvCxnSpPr/>
          <p:nvPr/>
        </p:nvCxnSpPr>
        <p:spPr>
          <a:xfrm>
            <a:off x="6248400" y="952500"/>
            <a:ext cx="54102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478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28"/>
            <a:ext cx="9906000" cy="1013817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93207"/>
            <a:ext cx="8305800" cy="9850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3272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3100"/>
            <a:ext cx="18135600" cy="814785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0" y="0"/>
            <a:ext cx="18287999" cy="1785104"/>
          </a:xfrm>
          <a:prstGeom prst="rect">
            <a:avLst/>
          </a:prstGeom>
          <a:solidFill>
            <a:schemeClr val="tx1"/>
          </a:solidFill>
        </p:spPr>
        <p:txBody>
          <a:bodyPr wrap="square" rtlCol="0">
            <a:spAutoFit/>
          </a:bodyPr>
          <a:lstStyle/>
          <a:p>
            <a:r>
              <a:rPr lang="en-US" sz="5500" b="1" dirty="0" smtClean="0">
                <a:solidFill>
                  <a:schemeClr val="bg1"/>
                </a:solidFill>
              </a:rPr>
              <a:t>                                          </a:t>
            </a:r>
            <a:r>
              <a:rPr lang="en-US" sz="5500" b="1" dirty="0" smtClean="0">
                <a:solidFill>
                  <a:schemeClr val="bg1"/>
                </a:solidFill>
                <a:latin typeface="Franklin Gothic Heavy" panose="020B0903020102020204" pitchFamily="34" charset="0"/>
              </a:rPr>
              <a:t>PREDICTION : 1</a:t>
            </a:r>
          </a:p>
          <a:p>
            <a:r>
              <a:rPr lang="en-US" sz="5500" b="1" dirty="0" smtClean="0">
                <a:solidFill>
                  <a:schemeClr val="bg1"/>
                </a:solidFill>
              </a:rPr>
              <a:t>---------------------------------</a:t>
            </a:r>
            <a:r>
              <a:rPr lang="en-US" sz="5100" b="1" dirty="0" smtClean="0">
                <a:solidFill>
                  <a:schemeClr val="bg1"/>
                </a:solidFill>
              </a:rPr>
              <a:t>THUMBS - UP-----------------------------------</a:t>
            </a:r>
          </a:p>
        </p:txBody>
      </p:sp>
    </p:spTree>
    <p:extLst>
      <p:ext uri="{BB962C8B-B14F-4D97-AF65-F5344CB8AC3E}">
        <p14:creationId xmlns:p14="http://schemas.microsoft.com/office/powerpoint/2010/main" val="24106248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9300"/>
            <a:ext cx="18288000" cy="8166199"/>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0" y="0"/>
            <a:ext cx="18287999" cy="1785104"/>
          </a:xfrm>
          <a:prstGeom prst="rect">
            <a:avLst/>
          </a:prstGeom>
          <a:solidFill>
            <a:schemeClr val="tx1"/>
          </a:solidFill>
        </p:spPr>
        <p:txBody>
          <a:bodyPr wrap="square" rtlCol="0">
            <a:spAutoFit/>
          </a:bodyPr>
          <a:lstStyle/>
          <a:p>
            <a:r>
              <a:rPr lang="en-US" sz="5500" b="1" dirty="0" smtClean="0">
                <a:solidFill>
                  <a:schemeClr val="bg1"/>
                </a:solidFill>
              </a:rPr>
              <a:t>                                           </a:t>
            </a:r>
            <a:r>
              <a:rPr lang="en-US" sz="5500" b="1" dirty="0" smtClean="0">
                <a:solidFill>
                  <a:schemeClr val="bg1"/>
                </a:solidFill>
                <a:latin typeface="Franklin Gothic Heavy" panose="020B0903020102020204" pitchFamily="34" charset="0"/>
              </a:rPr>
              <a:t>PREDICTION : 2</a:t>
            </a:r>
          </a:p>
          <a:p>
            <a:r>
              <a:rPr lang="en-US" sz="5500" b="1" dirty="0" smtClean="0">
                <a:solidFill>
                  <a:schemeClr val="bg1"/>
                </a:solidFill>
              </a:rPr>
              <a:t>----------------------------------</a:t>
            </a:r>
            <a:r>
              <a:rPr lang="en-US" sz="4700" b="1" dirty="0" smtClean="0">
                <a:solidFill>
                  <a:schemeClr val="bg1"/>
                </a:solidFill>
              </a:rPr>
              <a:t>VICTORY SIGN</a:t>
            </a:r>
            <a:r>
              <a:rPr lang="en-US" sz="5100" b="1" dirty="0" smtClean="0">
                <a:solidFill>
                  <a:schemeClr val="bg1"/>
                </a:solidFill>
              </a:rPr>
              <a:t>------------------------------------</a:t>
            </a:r>
          </a:p>
        </p:txBody>
      </p:sp>
    </p:spTree>
    <p:extLst>
      <p:ext uri="{BB962C8B-B14F-4D97-AF65-F5344CB8AC3E}">
        <p14:creationId xmlns:p14="http://schemas.microsoft.com/office/powerpoint/2010/main" val="363788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304800" y="342900"/>
            <a:ext cx="17221200" cy="9664184"/>
          </a:xfrm>
          <a:prstGeom prst="rect">
            <a:avLst/>
          </a:prstGeom>
        </p:spPr>
        <p:txBody>
          <a:bodyPr wrap="square">
            <a:spAutoFit/>
          </a:bodyPr>
          <a:lstStyle/>
          <a:p>
            <a:pPr algn="just"/>
            <a:r>
              <a:rPr lang="en-US" sz="5200" b="1" dirty="0"/>
              <a:t>🌐 Web Interfaces for Hand Gesture </a:t>
            </a:r>
            <a:r>
              <a:rPr lang="en-US" sz="5200" b="1" dirty="0" smtClean="0"/>
              <a:t>Recognition</a:t>
            </a:r>
          </a:p>
          <a:p>
            <a:pPr algn="just"/>
            <a:endParaRPr lang="en-US" sz="3100" b="1" dirty="0"/>
          </a:p>
          <a:p>
            <a:pPr algn="just"/>
            <a:r>
              <a:rPr lang="en-US" sz="3100" dirty="0"/>
              <a:t>Explore the web pages created for the </a:t>
            </a:r>
            <a:r>
              <a:rPr lang="en-US" sz="3100" b="1" dirty="0"/>
              <a:t>Hand Gesture Recognition</a:t>
            </a:r>
            <a:r>
              <a:rPr lang="en-US" sz="3100" dirty="0"/>
              <a:t> project using three popular frameworks: </a:t>
            </a:r>
            <a:r>
              <a:rPr lang="en-US" sz="3100" b="1" dirty="0" err="1"/>
              <a:t>Streamlit</a:t>
            </a:r>
            <a:r>
              <a:rPr lang="en-US" sz="3100" dirty="0"/>
              <a:t>, </a:t>
            </a:r>
            <a:r>
              <a:rPr lang="en-US" sz="3100" b="1" dirty="0"/>
              <a:t>Flask</a:t>
            </a:r>
            <a:r>
              <a:rPr lang="en-US" sz="3100" dirty="0"/>
              <a:t>, and </a:t>
            </a:r>
            <a:r>
              <a:rPr lang="en-US" sz="3100" b="1" dirty="0"/>
              <a:t>Dash</a:t>
            </a:r>
            <a:r>
              <a:rPr lang="en-US" sz="3100" dirty="0" smtClean="0"/>
              <a:t>.</a:t>
            </a:r>
          </a:p>
          <a:p>
            <a:pPr algn="just"/>
            <a:r>
              <a:rPr lang="en-US" sz="3100" dirty="0" smtClean="0"/>
              <a:t> </a:t>
            </a:r>
            <a:r>
              <a:rPr lang="en-US" sz="3100" dirty="0"/>
              <a:t>Each framework provides a unique approach to deploying your model and offering an interactive user experience</a:t>
            </a:r>
            <a:r>
              <a:rPr lang="en-US" sz="3100" dirty="0" smtClean="0">
                <a:solidFill>
                  <a:schemeClr val="bg1"/>
                </a:solidFill>
              </a:rPr>
              <a:t>.</a:t>
            </a:r>
          </a:p>
          <a:p>
            <a:pPr algn="just"/>
            <a:endParaRPr lang="en-US" sz="3700" dirty="0">
              <a:solidFill>
                <a:schemeClr val="bg1"/>
              </a:solidFill>
            </a:endParaRPr>
          </a:p>
          <a:p>
            <a:pPr marL="571500" indent="-571500" algn="just">
              <a:buFont typeface="Wingdings" panose="05000000000000000000" pitchFamily="2" charset="2"/>
              <a:buChar char="q"/>
            </a:pPr>
            <a:r>
              <a:rPr lang="en-US" sz="3700" b="1" dirty="0" err="1" smtClean="0">
                <a:solidFill>
                  <a:schemeClr val="bg1"/>
                </a:solidFill>
              </a:rPr>
              <a:t>Streamlit</a:t>
            </a:r>
            <a:endParaRPr lang="en-US" sz="3700" b="1" dirty="0" smtClean="0">
              <a:solidFill>
                <a:schemeClr val="bg1"/>
              </a:solidFill>
            </a:endParaRPr>
          </a:p>
          <a:p>
            <a:pPr marL="514350" indent="-514350" algn="just">
              <a:buAutoNum type="arabicPeriod"/>
            </a:pPr>
            <a:endParaRPr lang="en-US" sz="3100" b="1" dirty="0">
              <a:solidFill>
                <a:schemeClr val="bg1"/>
              </a:solidFill>
            </a:endParaRPr>
          </a:p>
          <a:p>
            <a:pPr algn="just"/>
            <a:r>
              <a:rPr lang="en-US" sz="3100" b="1" dirty="0" err="1">
                <a:solidFill>
                  <a:schemeClr val="bg1"/>
                </a:solidFill>
              </a:rPr>
              <a:t>Streamlit</a:t>
            </a:r>
            <a:r>
              <a:rPr lang="en-US" sz="3100" dirty="0">
                <a:solidFill>
                  <a:schemeClr val="bg1"/>
                </a:solidFill>
              </a:rPr>
              <a:t> is a powerful framework for quickly creating interactive web applications for machine learning and data science projects</a:t>
            </a:r>
            <a:r>
              <a:rPr lang="en-US" sz="3100" dirty="0" smtClean="0">
                <a:solidFill>
                  <a:schemeClr val="bg1"/>
                </a:solidFill>
              </a:rPr>
              <a:t>.</a:t>
            </a:r>
            <a:endParaRPr lang="en-US" sz="3100" dirty="0">
              <a:solidFill>
                <a:schemeClr val="bg1"/>
              </a:solidFill>
            </a:endParaRPr>
          </a:p>
          <a:p>
            <a:pPr marL="457200" indent="-457200" algn="just">
              <a:buFont typeface="Courier New" panose="02070309020205020404" pitchFamily="49" charset="0"/>
              <a:buChar char="o"/>
            </a:pPr>
            <a:r>
              <a:rPr lang="en-US" sz="3100" b="1" dirty="0">
                <a:solidFill>
                  <a:schemeClr val="bg1"/>
                </a:solidFill>
              </a:rPr>
              <a:t>Key Features</a:t>
            </a:r>
            <a:r>
              <a:rPr lang="en-US" sz="3100" dirty="0">
                <a:solidFill>
                  <a:schemeClr val="bg1"/>
                </a:solidFill>
              </a:rPr>
              <a:t>:</a:t>
            </a:r>
          </a:p>
          <a:p>
            <a:pPr marL="742950" lvl="1" indent="-285750" algn="just">
              <a:buFont typeface="Arial" panose="020B0604020202020204" pitchFamily="34" charset="0"/>
              <a:buChar char="•"/>
            </a:pPr>
            <a:r>
              <a:rPr lang="en-US" sz="3100" dirty="0">
                <a:solidFill>
                  <a:schemeClr val="bg1"/>
                </a:solidFill>
              </a:rPr>
              <a:t>Easy to use with minimal code.</a:t>
            </a:r>
          </a:p>
          <a:p>
            <a:pPr marL="742950" lvl="1" indent="-285750" algn="just">
              <a:buFont typeface="Arial" panose="020B0604020202020204" pitchFamily="34" charset="0"/>
              <a:buChar char="•"/>
            </a:pPr>
            <a:r>
              <a:rPr lang="en-US" sz="3100" dirty="0">
                <a:solidFill>
                  <a:schemeClr val="bg1"/>
                </a:solidFill>
              </a:rPr>
              <a:t>Real-time updates and interactive widgets.</a:t>
            </a:r>
          </a:p>
          <a:p>
            <a:pPr marL="742950" lvl="1" indent="-285750" algn="just">
              <a:buFont typeface="Arial" panose="020B0604020202020204" pitchFamily="34" charset="0"/>
              <a:buChar char="•"/>
            </a:pPr>
            <a:r>
              <a:rPr lang="en-US" sz="3100" dirty="0">
                <a:solidFill>
                  <a:schemeClr val="bg1"/>
                </a:solidFill>
              </a:rPr>
              <a:t>Ideal for creating data-centric apps with simple UI requirements</a:t>
            </a:r>
            <a:r>
              <a:rPr lang="en-US" sz="3100" dirty="0" smtClean="0">
                <a:solidFill>
                  <a:schemeClr val="bg1"/>
                </a:solidFill>
              </a:rPr>
              <a:t>.</a:t>
            </a:r>
          </a:p>
          <a:p>
            <a:pPr marL="742950" lvl="1" indent="-285750" algn="just">
              <a:buFont typeface="Arial" panose="020B0604020202020204" pitchFamily="34" charset="0"/>
              <a:buChar char="•"/>
            </a:pPr>
            <a:endParaRPr lang="en-US" sz="3100" dirty="0">
              <a:solidFill>
                <a:schemeClr val="bg1"/>
              </a:solidFill>
            </a:endParaRPr>
          </a:p>
          <a:p>
            <a:pPr marL="457200" indent="-457200" algn="just">
              <a:buFont typeface="Courier New" panose="02070309020205020404" pitchFamily="49" charset="0"/>
              <a:buChar char="o"/>
            </a:pPr>
            <a:r>
              <a:rPr lang="en-US" sz="3100" b="1" dirty="0">
                <a:solidFill>
                  <a:schemeClr val="bg1"/>
                </a:solidFill>
              </a:rPr>
              <a:t>Web Page</a:t>
            </a:r>
            <a:r>
              <a:rPr lang="en-US" sz="3100" dirty="0">
                <a:solidFill>
                  <a:schemeClr val="bg1"/>
                </a:solidFill>
              </a:rPr>
              <a:t>:</a:t>
            </a:r>
          </a:p>
          <a:p>
            <a:pPr marL="742950" lvl="1" indent="-285750" algn="just">
              <a:buFont typeface="Arial" panose="020B0604020202020204" pitchFamily="34" charset="0"/>
              <a:buChar char="•"/>
            </a:pPr>
            <a:r>
              <a:rPr lang="en-US" sz="3100" b="1" dirty="0" smtClean="0">
                <a:solidFill>
                  <a:schemeClr val="bg1"/>
                </a:solidFill>
              </a:rPr>
              <a:t>Functionality</a:t>
            </a:r>
            <a:r>
              <a:rPr lang="en-US" sz="3100" dirty="0">
                <a:solidFill>
                  <a:schemeClr val="bg1"/>
                </a:solidFill>
              </a:rPr>
              <a:t>: Allows users to upload a grayscale image and get immediate gesture classification results</a:t>
            </a:r>
            <a:r>
              <a:rPr lang="en-US" sz="3100" dirty="0" smtClean="0">
                <a:solidFill>
                  <a:schemeClr val="bg1"/>
                </a:solidFill>
              </a:rPr>
              <a:t>.</a:t>
            </a:r>
            <a:endParaRPr lang="en-US" sz="3100" dirty="0">
              <a:solidFill>
                <a:schemeClr val="bg1"/>
              </a:solidFill>
            </a:endParaRPr>
          </a:p>
        </p:txBody>
      </p:sp>
    </p:spTree>
    <p:extLst>
      <p:ext uri="{BB962C8B-B14F-4D97-AF65-F5344CB8AC3E}">
        <p14:creationId xmlns:p14="http://schemas.microsoft.com/office/powerpoint/2010/main" val="343781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14736500" y="1028700"/>
            <a:ext cx="3422705" cy="8044934"/>
            <a:chOff x="0" y="0"/>
            <a:chExt cx="4039193" cy="10549112"/>
          </a:xfrm>
        </p:grpSpPr>
        <p:pic>
          <p:nvPicPr>
            <p:cNvPr id="20" name="Picture 20"/>
            <p:cNvPicPr>
              <a:picLocks noChangeAspect="1"/>
            </p:cNvPicPr>
            <p:nvPr/>
          </p:nvPicPr>
          <p:blipFill>
            <a:blip r:embed="rId2"/>
            <a:srcRect l="49545" r="31391" b="11492"/>
            <a:stretch>
              <a:fillRect/>
            </a:stretch>
          </p:blipFill>
          <p:spPr>
            <a:xfrm>
              <a:off x="0" y="0"/>
              <a:ext cx="4039193" cy="10549112"/>
            </a:xfrm>
            <a:prstGeom prst="rect">
              <a:avLst/>
            </a:prstGeom>
          </p:spPr>
        </p:pic>
      </p:grpSp>
      <p:grpSp>
        <p:nvGrpSpPr>
          <p:cNvPr id="21" name="Group 21"/>
          <p:cNvGrpSpPr/>
          <p:nvPr/>
        </p:nvGrpSpPr>
        <p:grpSpPr>
          <a:xfrm>
            <a:off x="8991600" y="2019300"/>
            <a:ext cx="5703706" cy="8236131"/>
            <a:chOff x="0" y="0"/>
            <a:chExt cx="6803696" cy="10549112"/>
          </a:xfrm>
        </p:grpSpPr>
        <p:pic>
          <p:nvPicPr>
            <p:cNvPr id="22" name="Picture 22"/>
            <p:cNvPicPr>
              <a:picLocks noChangeAspect="1"/>
            </p:cNvPicPr>
            <p:nvPr/>
          </p:nvPicPr>
          <p:blipFill>
            <a:blip r:embed="rId2"/>
            <a:srcRect l="17020" t="11305" r="50801"/>
            <a:stretch>
              <a:fillRect/>
            </a:stretch>
          </p:blipFill>
          <p:spPr>
            <a:xfrm>
              <a:off x="0" y="0"/>
              <a:ext cx="6803696" cy="10549112"/>
            </a:xfrm>
            <a:prstGeom prst="rect">
              <a:avLst/>
            </a:prstGeom>
          </p:spPr>
        </p:pic>
      </p:grpSp>
      <p:sp>
        <p:nvSpPr>
          <p:cNvPr id="24" name="TextBox 24"/>
          <p:cNvSpPr txBox="1"/>
          <p:nvPr/>
        </p:nvSpPr>
        <p:spPr>
          <a:xfrm>
            <a:off x="609600" y="594390"/>
            <a:ext cx="7772400" cy="9448740"/>
          </a:xfrm>
          <a:prstGeom prst="rect">
            <a:avLst/>
          </a:prstGeom>
        </p:spPr>
        <p:txBody>
          <a:bodyPr wrap="square" lIns="0" tIns="0" rIns="0" bIns="0" rtlCol="0" anchor="t">
            <a:spAutoFit/>
          </a:bodyPr>
          <a:lstStyle/>
          <a:p>
            <a:pPr algn="just"/>
            <a:r>
              <a:rPr lang="en-US" sz="5100" b="1" dirty="0"/>
              <a:t>Key Steps in the </a:t>
            </a:r>
            <a:r>
              <a:rPr lang="en-US" sz="5100" b="1" dirty="0" smtClean="0"/>
              <a:t>Project</a:t>
            </a:r>
            <a:endParaRPr lang="en-US" sz="5100" b="1" dirty="0"/>
          </a:p>
          <a:p>
            <a:pPr algn="just"/>
            <a:endParaRPr lang="en-US" sz="5100" b="1" dirty="0" smtClean="0"/>
          </a:p>
          <a:p>
            <a:pPr algn="just"/>
            <a:endParaRPr lang="en-US" sz="2500" b="1" dirty="0"/>
          </a:p>
          <a:p>
            <a:pPr algn="just">
              <a:buFont typeface="+mj-lt"/>
              <a:buAutoNum type="arabicPeriod"/>
            </a:pPr>
            <a:r>
              <a:rPr lang="en-US" sz="2200" b="1" dirty="0" smtClean="0"/>
              <a:t> Data </a:t>
            </a:r>
            <a:r>
              <a:rPr lang="en-US" sz="2200" b="1" dirty="0"/>
              <a:t>Preparation</a:t>
            </a:r>
            <a:r>
              <a:rPr lang="en-US" sz="2200" b="1" dirty="0" smtClean="0"/>
              <a:t>:</a:t>
            </a:r>
          </a:p>
          <a:p>
            <a:pPr algn="just">
              <a:buFont typeface="+mj-lt"/>
              <a:buAutoNum type="arabicPeriod"/>
            </a:pPr>
            <a:endParaRPr lang="en-US" sz="2100" dirty="0"/>
          </a:p>
          <a:p>
            <a:pPr marL="742950" lvl="1" indent="-285750" algn="just">
              <a:buFont typeface="+mj-lt"/>
              <a:buAutoNum type="arabicPeriod"/>
            </a:pPr>
            <a:r>
              <a:rPr lang="en-US" sz="2100" dirty="0"/>
              <a:t>Gathered a large dataset of hand gesture images.</a:t>
            </a:r>
          </a:p>
          <a:p>
            <a:pPr marL="742950" lvl="1" indent="-285750" algn="just">
              <a:buFont typeface="+mj-lt"/>
              <a:buAutoNum type="arabicPeriod"/>
            </a:pPr>
            <a:r>
              <a:rPr lang="en-US" sz="2100" dirty="0"/>
              <a:t>Applied augmentation techniques (rotation, flipping, scaling) to improve the dataset diversity and robustness</a:t>
            </a:r>
            <a:r>
              <a:rPr lang="en-US" sz="2100" dirty="0" smtClean="0"/>
              <a:t>.</a:t>
            </a:r>
          </a:p>
          <a:p>
            <a:pPr marL="742950" lvl="1" indent="-285750" algn="just">
              <a:buFont typeface="+mj-lt"/>
              <a:buAutoNum type="arabicPeriod"/>
            </a:pPr>
            <a:endParaRPr lang="en-US" sz="2100" dirty="0"/>
          </a:p>
          <a:p>
            <a:pPr marL="457200" indent="-457200" algn="just">
              <a:buAutoNum type="arabicPeriod" startAt="2"/>
            </a:pPr>
            <a:r>
              <a:rPr lang="en-US" sz="2200" b="1" dirty="0" smtClean="0"/>
              <a:t>Model </a:t>
            </a:r>
            <a:r>
              <a:rPr lang="en-US" sz="2200" b="1" dirty="0"/>
              <a:t>Development</a:t>
            </a:r>
            <a:r>
              <a:rPr lang="en-US" sz="2200" b="1" dirty="0" smtClean="0"/>
              <a:t>:</a:t>
            </a:r>
          </a:p>
          <a:p>
            <a:pPr marL="457200" indent="-457200" algn="just">
              <a:buAutoNum type="arabicPeriod" startAt="2"/>
            </a:pPr>
            <a:endParaRPr lang="en-US" sz="2100" dirty="0"/>
          </a:p>
          <a:p>
            <a:pPr marL="742950" lvl="1" indent="-285750" algn="just">
              <a:buFont typeface="+mj-lt"/>
              <a:buAutoNum type="arabicPeriod"/>
            </a:pPr>
            <a:r>
              <a:rPr lang="en-US" sz="2100" dirty="0"/>
              <a:t>Designed and trained a </a:t>
            </a:r>
            <a:r>
              <a:rPr lang="en-US" sz="2100" b="1" dirty="0"/>
              <a:t>Convolutional Neural Network (CNN)</a:t>
            </a:r>
            <a:r>
              <a:rPr lang="en-US" sz="2100" dirty="0"/>
              <a:t> to identify and classify gestures.</a:t>
            </a:r>
          </a:p>
          <a:p>
            <a:pPr marL="742950" lvl="1" indent="-285750" algn="just">
              <a:buFont typeface="+mj-lt"/>
              <a:buAutoNum type="arabicPeriod"/>
            </a:pPr>
            <a:r>
              <a:rPr lang="en-US" sz="2100" dirty="0"/>
              <a:t>Integrated </a:t>
            </a:r>
            <a:r>
              <a:rPr lang="en-US" sz="2100" b="1" dirty="0"/>
              <a:t>Class Activation Maps (CAM)</a:t>
            </a:r>
            <a:r>
              <a:rPr lang="en-US" sz="2100" dirty="0"/>
              <a:t> for visual feedback, highlighting which parts of the image influenced the model's </a:t>
            </a:r>
            <a:r>
              <a:rPr lang="en-US" sz="2100" dirty="0" smtClean="0"/>
              <a:t>predictions.</a:t>
            </a:r>
          </a:p>
          <a:p>
            <a:pPr lvl="1" algn="just"/>
            <a:endParaRPr lang="en-US" sz="2200" dirty="0" smtClean="0"/>
          </a:p>
          <a:p>
            <a:pPr algn="just"/>
            <a:r>
              <a:rPr lang="en-US" sz="2200" b="1" dirty="0" smtClean="0"/>
              <a:t>3. 🌐 Deployment Across Multiple Platforms:</a:t>
            </a:r>
          </a:p>
          <a:p>
            <a:pPr algn="just"/>
            <a:endParaRPr lang="en-US" sz="2100" dirty="0" smtClean="0"/>
          </a:p>
          <a:p>
            <a:pPr marL="742950" lvl="1" indent="-285750" algn="just">
              <a:buFont typeface="+mj-lt"/>
              <a:buAutoNum type="arabicPeriod"/>
            </a:pPr>
            <a:r>
              <a:rPr lang="en-US" sz="2100" b="1" dirty="0" err="1" smtClean="0"/>
              <a:t>Streamlit</a:t>
            </a:r>
            <a:r>
              <a:rPr lang="en-US" sz="2100" dirty="0"/>
              <a:t>: Created a simple and interactive web page with a user-friendly interface for easy gesture prediction. 📱</a:t>
            </a:r>
          </a:p>
          <a:p>
            <a:pPr marL="742950" lvl="1" indent="-285750" algn="just">
              <a:buFont typeface="+mj-lt"/>
              <a:buAutoNum type="arabicPeriod"/>
            </a:pPr>
            <a:r>
              <a:rPr lang="en-US" sz="2100" b="1" dirty="0"/>
              <a:t>Dash</a:t>
            </a:r>
            <a:r>
              <a:rPr lang="en-US" sz="2100" dirty="0"/>
              <a:t>: Developed a more sophisticated dashboard-style app featuring rich analytics and visualizations to better understand model performance. 📊</a:t>
            </a:r>
          </a:p>
          <a:p>
            <a:pPr marL="742950" lvl="1" indent="-285750" algn="just">
              <a:buFont typeface="+mj-lt"/>
              <a:buAutoNum type="arabicPeriod"/>
            </a:pPr>
            <a:r>
              <a:rPr lang="en-US" sz="2100" b="1" dirty="0"/>
              <a:t>Flask</a:t>
            </a:r>
            <a:r>
              <a:rPr lang="en-US" sz="2100" dirty="0"/>
              <a:t>: Built a traditional web app with enhanced customization, allowing more flexibility in deployment and user interaction. 🖥️</a:t>
            </a:r>
          </a:p>
        </p:txBody>
      </p:sp>
      <p:cxnSp>
        <p:nvCxnSpPr>
          <p:cNvPr id="30" name="Straight Connector 29"/>
          <p:cNvCxnSpPr/>
          <p:nvPr/>
        </p:nvCxnSpPr>
        <p:spPr>
          <a:xfrm>
            <a:off x="609600" y="1562100"/>
            <a:ext cx="6553200" cy="0"/>
          </a:xfrm>
          <a:prstGeom prst="line">
            <a:avLst/>
          </a:prstGeom>
          <a:ln w="76200">
            <a:prstDash val="dashDot"/>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533400" y="342900"/>
            <a:ext cx="17297400" cy="9895016"/>
          </a:xfrm>
          <a:prstGeom prst="rect">
            <a:avLst/>
          </a:prstGeom>
        </p:spPr>
        <p:txBody>
          <a:bodyPr wrap="square">
            <a:spAutoFit/>
          </a:bodyPr>
          <a:lstStyle/>
          <a:p>
            <a:pPr marL="457200" indent="-457200">
              <a:buFont typeface="Wingdings" panose="05000000000000000000" pitchFamily="2" charset="2"/>
              <a:buChar char="q"/>
            </a:pPr>
            <a:r>
              <a:rPr lang="en-US" sz="3500" b="1" dirty="0" smtClean="0"/>
              <a:t>Flask</a:t>
            </a:r>
          </a:p>
          <a:p>
            <a:pPr marL="457200" indent="-457200">
              <a:buFont typeface="Wingdings" panose="05000000000000000000" pitchFamily="2" charset="2"/>
              <a:buChar char="q"/>
            </a:pPr>
            <a:endParaRPr lang="en-US" sz="3500" b="1" dirty="0"/>
          </a:p>
          <a:p>
            <a:r>
              <a:rPr lang="en-US" sz="2800" b="1" dirty="0">
                <a:solidFill>
                  <a:schemeClr val="bg1"/>
                </a:solidFill>
              </a:rPr>
              <a:t>Flask</a:t>
            </a:r>
            <a:r>
              <a:rPr lang="en-US" sz="2800" dirty="0">
                <a:solidFill>
                  <a:schemeClr val="bg1"/>
                </a:solidFill>
              </a:rPr>
              <a:t> is a lightweight web framework for Python that is flexible and easy to extend.</a:t>
            </a:r>
          </a:p>
          <a:p>
            <a:pPr>
              <a:buFont typeface="Arial" panose="020B0604020202020204" pitchFamily="34" charset="0"/>
              <a:buChar char="•"/>
            </a:pPr>
            <a:r>
              <a:rPr lang="en-US" sz="2800" b="1" dirty="0">
                <a:solidFill>
                  <a:schemeClr val="bg1"/>
                </a:solidFill>
              </a:rPr>
              <a:t>Key Features</a:t>
            </a:r>
            <a:r>
              <a:rPr lang="en-US" sz="2800" dirty="0">
                <a:solidFill>
                  <a:schemeClr val="bg1"/>
                </a:solidFill>
              </a:rPr>
              <a:t>:</a:t>
            </a:r>
          </a:p>
          <a:p>
            <a:pPr marL="742950" lvl="1" indent="-285750">
              <a:buFont typeface="Arial" panose="020B0604020202020204" pitchFamily="34" charset="0"/>
              <a:buChar char="•"/>
            </a:pPr>
            <a:r>
              <a:rPr lang="en-US" sz="2800" dirty="0">
                <a:solidFill>
                  <a:schemeClr val="bg1"/>
                </a:solidFill>
              </a:rPr>
              <a:t>Great for creating RESTful APIs and web services.</a:t>
            </a:r>
          </a:p>
          <a:p>
            <a:pPr marL="742950" lvl="1" indent="-285750">
              <a:buFont typeface="Arial" panose="020B0604020202020204" pitchFamily="34" charset="0"/>
              <a:buChar char="•"/>
            </a:pPr>
            <a:r>
              <a:rPr lang="en-US" sz="2800" dirty="0">
                <a:solidFill>
                  <a:schemeClr val="bg1"/>
                </a:solidFill>
              </a:rPr>
              <a:t>Flexible architecture for complex web applications.</a:t>
            </a:r>
          </a:p>
          <a:p>
            <a:pPr marL="742950" lvl="1" indent="-285750">
              <a:buFont typeface="Arial" panose="020B0604020202020204" pitchFamily="34" charset="0"/>
              <a:buChar char="•"/>
            </a:pPr>
            <a:r>
              <a:rPr lang="en-US" sz="2800" dirty="0">
                <a:solidFill>
                  <a:schemeClr val="bg1"/>
                </a:solidFill>
              </a:rPr>
              <a:t>Integrates well with other libraries and technologies.</a:t>
            </a:r>
          </a:p>
          <a:p>
            <a:pPr>
              <a:buFont typeface="Arial" panose="020B0604020202020204" pitchFamily="34" charset="0"/>
              <a:buChar char="•"/>
            </a:pPr>
            <a:r>
              <a:rPr lang="en-US" sz="2800" b="1" dirty="0">
                <a:solidFill>
                  <a:schemeClr val="bg1"/>
                </a:solidFill>
              </a:rPr>
              <a:t>Web Page</a:t>
            </a:r>
            <a:r>
              <a:rPr lang="en-US" sz="2800" dirty="0">
                <a:solidFill>
                  <a:schemeClr val="bg1"/>
                </a:solidFill>
              </a:rPr>
              <a:t>:</a:t>
            </a:r>
          </a:p>
          <a:p>
            <a:pPr marL="742950" lvl="1" indent="-285750">
              <a:buFont typeface="Arial" panose="020B0604020202020204" pitchFamily="34" charset="0"/>
              <a:buChar char="•"/>
            </a:pPr>
            <a:r>
              <a:rPr lang="en-US" sz="2800" b="1" dirty="0" smtClean="0">
                <a:solidFill>
                  <a:schemeClr val="bg1"/>
                </a:solidFill>
              </a:rPr>
              <a:t>Functionality</a:t>
            </a:r>
            <a:r>
              <a:rPr lang="en-US" sz="2800" dirty="0">
                <a:solidFill>
                  <a:schemeClr val="bg1"/>
                </a:solidFill>
              </a:rPr>
              <a:t>: Provides a form for image upload and displays the classification result after processing the image on the server</a:t>
            </a:r>
            <a:r>
              <a:rPr lang="en-US" sz="2800" dirty="0" smtClean="0">
                <a:solidFill>
                  <a:schemeClr val="bg1"/>
                </a:solidFill>
              </a:rPr>
              <a:t>.</a:t>
            </a:r>
          </a:p>
          <a:p>
            <a:pPr marL="742950" lvl="1" indent="-285750">
              <a:buFont typeface="Arial" panose="020B0604020202020204" pitchFamily="34" charset="0"/>
              <a:buChar char="•"/>
            </a:pPr>
            <a:endParaRPr lang="en-US" sz="2800" dirty="0">
              <a:solidFill>
                <a:schemeClr val="bg1"/>
              </a:solidFill>
            </a:endParaRPr>
          </a:p>
          <a:p>
            <a:pPr marL="457200" indent="-457200">
              <a:buFont typeface="Wingdings" panose="05000000000000000000" pitchFamily="2" charset="2"/>
              <a:buChar char="q"/>
            </a:pPr>
            <a:r>
              <a:rPr lang="en-US" sz="3500" b="1" dirty="0" smtClean="0">
                <a:solidFill>
                  <a:schemeClr val="bg1"/>
                </a:solidFill>
              </a:rPr>
              <a:t> Dash</a:t>
            </a:r>
          </a:p>
          <a:p>
            <a:pPr marL="457200" indent="-457200">
              <a:buFont typeface="Wingdings" panose="05000000000000000000" pitchFamily="2" charset="2"/>
              <a:buChar char="q"/>
            </a:pPr>
            <a:endParaRPr lang="en-US" sz="2800" b="1" dirty="0">
              <a:solidFill>
                <a:schemeClr val="bg1"/>
              </a:solidFill>
            </a:endParaRPr>
          </a:p>
          <a:p>
            <a:r>
              <a:rPr lang="en-US" sz="2800" b="1" dirty="0">
                <a:solidFill>
                  <a:schemeClr val="bg1"/>
                </a:solidFill>
              </a:rPr>
              <a:t>Dash</a:t>
            </a:r>
            <a:r>
              <a:rPr lang="en-US" sz="2800" dirty="0">
                <a:solidFill>
                  <a:schemeClr val="bg1"/>
                </a:solidFill>
              </a:rPr>
              <a:t> is a web framework for building analytical web applications. It's built on top of Flask and </a:t>
            </a:r>
            <a:r>
              <a:rPr lang="en-US" sz="2800" dirty="0" err="1">
                <a:solidFill>
                  <a:schemeClr val="bg1"/>
                </a:solidFill>
              </a:rPr>
              <a:t>Plotly</a:t>
            </a:r>
            <a:r>
              <a:rPr lang="en-US" sz="2800" dirty="0">
                <a:solidFill>
                  <a:schemeClr val="bg1"/>
                </a:solidFill>
              </a:rPr>
              <a:t>, making it ideal for interactive visualizations.</a:t>
            </a:r>
          </a:p>
          <a:p>
            <a:pPr>
              <a:buFont typeface="Arial" panose="020B0604020202020204" pitchFamily="34" charset="0"/>
              <a:buChar char="•"/>
            </a:pPr>
            <a:r>
              <a:rPr lang="en-US" sz="2800" b="1" dirty="0">
                <a:solidFill>
                  <a:schemeClr val="bg1"/>
                </a:solidFill>
              </a:rPr>
              <a:t>Key Features</a:t>
            </a:r>
            <a:r>
              <a:rPr lang="en-US" sz="2800" dirty="0">
                <a:solidFill>
                  <a:schemeClr val="bg1"/>
                </a:solidFill>
              </a:rPr>
              <a:t>:</a:t>
            </a:r>
          </a:p>
          <a:p>
            <a:pPr marL="742950" lvl="1" indent="-285750">
              <a:buFont typeface="Arial" panose="020B0604020202020204" pitchFamily="34" charset="0"/>
              <a:buChar char="•"/>
            </a:pPr>
            <a:r>
              <a:rPr lang="en-US" sz="2800" dirty="0">
                <a:solidFill>
                  <a:schemeClr val="bg1"/>
                </a:solidFill>
              </a:rPr>
              <a:t>Combines interactive UI elements with analytical capabilities.</a:t>
            </a:r>
          </a:p>
          <a:p>
            <a:pPr marL="742950" lvl="1" indent="-285750">
              <a:buFont typeface="Arial" panose="020B0604020202020204" pitchFamily="34" charset="0"/>
              <a:buChar char="•"/>
            </a:pPr>
            <a:r>
              <a:rPr lang="en-US" sz="2800" dirty="0">
                <a:solidFill>
                  <a:schemeClr val="bg1"/>
                </a:solidFill>
              </a:rPr>
              <a:t>Built-in support for </a:t>
            </a:r>
            <a:r>
              <a:rPr lang="en-US" sz="2800" dirty="0" err="1">
                <a:solidFill>
                  <a:schemeClr val="bg1"/>
                </a:solidFill>
              </a:rPr>
              <a:t>Plotly</a:t>
            </a:r>
            <a:r>
              <a:rPr lang="en-US" sz="2800" dirty="0">
                <a:solidFill>
                  <a:schemeClr val="bg1"/>
                </a:solidFill>
              </a:rPr>
              <a:t> graphs and data visualizations.</a:t>
            </a:r>
          </a:p>
          <a:p>
            <a:pPr marL="742950" lvl="1" indent="-285750">
              <a:buFont typeface="Arial" panose="020B0604020202020204" pitchFamily="34" charset="0"/>
              <a:buChar char="•"/>
            </a:pPr>
            <a:r>
              <a:rPr lang="en-US" sz="2800" dirty="0">
                <a:solidFill>
                  <a:schemeClr val="bg1"/>
                </a:solidFill>
              </a:rPr>
              <a:t>Suitable for creating complex dashboards and data-driven apps.</a:t>
            </a:r>
          </a:p>
          <a:p>
            <a:pPr>
              <a:buFont typeface="Arial" panose="020B0604020202020204" pitchFamily="34" charset="0"/>
              <a:buChar char="•"/>
            </a:pPr>
            <a:r>
              <a:rPr lang="en-US" sz="2800" b="1" dirty="0">
                <a:solidFill>
                  <a:schemeClr val="bg1"/>
                </a:solidFill>
              </a:rPr>
              <a:t>Web Page</a:t>
            </a:r>
            <a:r>
              <a:rPr lang="en-US" sz="2800" dirty="0">
                <a:solidFill>
                  <a:schemeClr val="bg1"/>
                </a:solidFill>
              </a:rPr>
              <a:t>:</a:t>
            </a:r>
          </a:p>
          <a:p>
            <a:pPr marL="742950" lvl="1" indent="-285750">
              <a:buFont typeface="Arial" panose="020B0604020202020204" pitchFamily="34" charset="0"/>
              <a:buChar char="•"/>
            </a:pPr>
            <a:r>
              <a:rPr lang="en-US" sz="2800" b="1" dirty="0" smtClean="0">
                <a:solidFill>
                  <a:schemeClr val="bg1"/>
                </a:solidFill>
              </a:rPr>
              <a:t>Functionality</a:t>
            </a:r>
            <a:r>
              <a:rPr lang="en-US" sz="2800" dirty="0">
                <a:solidFill>
                  <a:schemeClr val="bg1"/>
                </a:solidFill>
              </a:rPr>
              <a:t>: Offers a dashboard interface where users can upload images and visualize predictions along with other analytical insights</a:t>
            </a:r>
            <a:endParaRPr lang="en-US" sz="2800" dirty="0"/>
          </a:p>
        </p:txBody>
      </p:sp>
    </p:spTree>
    <p:extLst>
      <p:ext uri="{BB962C8B-B14F-4D97-AF65-F5344CB8AC3E}">
        <p14:creationId xmlns:p14="http://schemas.microsoft.com/office/powerpoint/2010/main" val="2224394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3650"/>
            <a:ext cx="18288000" cy="8973350"/>
          </a:xfrm>
          <a:prstGeom prst="rect">
            <a:avLst/>
          </a:prstGeom>
        </p:spPr>
      </p:pic>
      <p:sp>
        <p:nvSpPr>
          <p:cNvPr id="5" name="TextBox 4"/>
          <p:cNvSpPr txBox="1"/>
          <p:nvPr/>
        </p:nvSpPr>
        <p:spPr>
          <a:xfrm>
            <a:off x="-32656" y="-348343"/>
            <a:ext cx="18287999" cy="1661993"/>
          </a:xfrm>
          <a:prstGeom prst="rect">
            <a:avLst/>
          </a:prstGeom>
          <a:solidFill>
            <a:schemeClr val="tx1"/>
          </a:solidFill>
        </p:spPr>
        <p:txBody>
          <a:bodyPr wrap="square" rtlCol="0">
            <a:spAutoFit/>
          </a:bodyPr>
          <a:lstStyle/>
          <a:p>
            <a:r>
              <a:rPr lang="en-US" sz="5100" b="1" dirty="0" smtClean="0">
                <a:solidFill>
                  <a:schemeClr val="bg1"/>
                </a:solidFill>
              </a:rPr>
              <a:t>                                               </a:t>
            </a:r>
            <a:r>
              <a:rPr lang="en-US" sz="5100" b="1" dirty="0" smtClean="0">
                <a:solidFill>
                  <a:schemeClr val="bg1"/>
                </a:solidFill>
                <a:latin typeface="Franklin Gothic Heavy" panose="020B0903020102020204" pitchFamily="34" charset="0"/>
              </a:rPr>
              <a:t>DASH WEBPAGE</a:t>
            </a:r>
          </a:p>
          <a:p>
            <a:endParaRPr lang="en-US" sz="5100" b="1" dirty="0" smtClean="0">
              <a:solidFill>
                <a:schemeClr val="bg1"/>
              </a:solidFill>
              <a:latin typeface="Franklin Gothic Heavy" panose="020B0903020102020204" pitchFamily="34" charset="0"/>
            </a:endParaRPr>
          </a:p>
        </p:txBody>
      </p:sp>
      <p:cxnSp>
        <p:nvCxnSpPr>
          <p:cNvPr id="6" name="Straight Connector 5"/>
          <p:cNvCxnSpPr/>
          <p:nvPr/>
        </p:nvCxnSpPr>
        <p:spPr>
          <a:xfrm>
            <a:off x="6248400" y="876300"/>
            <a:ext cx="6248400" cy="0"/>
          </a:xfrm>
          <a:prstGeom prst="line">
            <a:avLst/>
          </a:prstGeom>
          <a:ln w="76200">
            <a:solidFill>
              <a:schemeClr val="bg1"/>
            </a:solidFill>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18100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00"/>
            <a:ext cx="18059400" cy="8953500"/>
          </a:xfrm>
          <a:prstGeom prst="rect">
            <a:avLst/>
          </a:prstGeom>
        </p:spPr>
      </p:pic>
      <p:sp>
        <p:nvSpPr>
          <p:cNvPr id="3" name="TextBox 2"/>
          <p:cNvSpPr txBox="1"/>
          <p:nvPr/>
        </p:nvSpPr>
        <p:spPr>
          <a:xfrm>
            <a:off x="-32656" y="-348343"/>
            <a:ext cx="18287999" cy="1661993"/>
          </a:xfrm>
          <a:prstGeom prst="rect">
            <a:avLst/>
          </a:prstGeom>
          <a:solidFill>
            <a:schemeClr val="tx1"/>
          </a:solidFill>
        </p:spPr>
        <p:txBody>
          <a:bodyPr wrap="square" rtlCol="0">
            <a:spAutoFit/>
          </a:bodyPr>
          <a:lstStyle/>
          <a:p>
            <a:r>
              <a:rPr lang="en-US" sz="5100" b="1" dirty="0" smtClean="0">
                <a:solidFill>
                  <a:schemeClr val="bg1"/>
                </a:solidFill>
              </a:rPr>
              <a:t>                                             </a:t>
            </a:r>
            <a:r>
              <a:rPr lang="en-US" sz="5100" b="1" dirty="0" smtClean="0">
                <a:solidFill>
                  <a:schemeClr val="bg1"/>
                </a:solidFill>
                <a:latin typeface="Franklin Gothic Heavy" panose="020B0903020102020204" pitchFamily="34" charset="0"/>
              </a:rPr>
              <a:t>FLASK WEBPAGE</a:t>
            </a:r>
          </a:p>
          <a:p>
            <a:endParaRPr lang="en-US" sz="5100" b="1" dirty="0" smtClean="0">
              <a:solidFill>
                <a:schemeClr val="bg1"/>
              </a:solidFill>
              <a:latin typeface="Franklin Gothic Heavy" panose="020B0903020102020204" pitchFamily="34" charset="0"/>
            </a:endParaRPr>
          </a:p>
        </p:txBody>
      </p:sp>
      <p:cxnSp>
        <p:nvCxnSpPr>
          <p:cNvPr id="4" name="Straight Connector 3"/>
          <p:cNvCxnSpPr/>
          <p:nvPr/>
        </p:nvCxnSpPr>
        <p:spPr>
          <a:xfrm>
            <a:off x="6248400" y="876300"/>
            <a:ext cx="6248400" cy="0"/>
          </a:xfrm>
          <a:prstGeom prst="line">
            <a:avLst/>
          </a:prstGeom>
          <a:ln w="76200">
            <a:solidFill>
              <a:schemeClr val="bg1"/>
            </a:solidFill>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4428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3500"/>
            <a:ext cx="18288000" cy="8953500"/>
          </a:xfrm>
          <a:prstGeom prst="rect">
            <a:avLst/>
          </a:prstGeom>
        </p:spPr>
      </p:pic>
      <p:sp>
        <p:nvSpPr>
          <p:cNvPr id="3" name="TextBox 2"/>
          <p:cNvSpPr txBox="1"/>
          <p:nvPr/>
        </p:nvSpPr>
        <p:spPr>
          <a:xfrm>
            <a:off x="-32656" y="-348343"/>
            <a:ext cx="18287999" cy="1661993"/>
          </a:xfrm>
          <a:prstGeom prst="rect">
            <a:avLst/>
          </a:prstGeom>
          <a:solidFill>
            <a:schemeClr val="tx1"/>
          </a:solidFill>
        </p:spPr>
        <p:txBody>
          <a:bodyPr wrap="square" rtlCol="0">
            <a:spAutoFit/>
          </a:bodyPr>
          <a:lstStyle/>
          <a:p>
            <a:r>
              <a:rPr lang="en-US" sz="5100" b="1" dirty="0" smtClean="0">
                <a:solidFill>
                  <a:schemeClr val="bg1"/>
                </a:solidFill>
              </a:rPr>
              <a:t>                                        </a:t>
            </a:r>
            <a:r>
              <a:rPr lang="en-US" sz="5100" b="1" dirty="0" smtClean="0">
                <a:solidFill>
                  <a:schemeClr val="bg1"/>
                </a:solidFill>
                <a:latin typeface="Franklin Gothic Heavy" panose="020B0903020102020204" pitchFamily="34" charset="0"/>
              </a:rPr>
              <a:t>STREAMLIT WEBPAGE</a:t>
            </a:r>
          </a:p>
          <a:p>
            <a:endParaRPr lang="en-US" sz="5100" b="1" dirty="0" smtClean="0">
              <a:solidFill>
                <a:schemeClr val="bg1"/>
              </a:solidFill>
              <a:latin typeface="Franklin Gothic Heavy" panose="020B0903020102020204" pitchFamily="34" charset="0"/>
            </a:endParaRPr>
          </a:p>
        </p:txBody>
      </p:sp>
      <p:cxnSp>
        <p:nvCxnSpPr>
          <p:cNvPr id="4" name="Straight Connector 3"/>
          <p:cNvCxnSpPr/>
          <p:nvPr/>
        </p:nvCxnSpPr>
        <p:spPr>
          <a:xfrm>
            <a:off x="5791200" y="800100"/>
            <a:ext cx="6781800" cy="0"/>
          </a:xfrm>
          <a:prstGeom prst="line">
            <a:avLst/>
          </a:prstGeom>
          <a:ln w="76200">
            <a:solidFill>
              <a:schemeClr val="bg1"/>
            </a:solidFill>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6001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grpSp>
        <p:nvGrpSpPr>
          <p:cNvPr id="13" name="Group 13"/>
          <p:cNvGrpSpPr/>
          <p:nvPr/>
        </p:nvGrpSpPr>
        <p:grpSpPr>
          <a:xfrm>
            <a:off x="0" y="1649103"/>
            <a:ext cx="3018626" cy="6988794"/>
            <a:chOff x="0" y="0"/>
            <a:chExt cx="4024835" cy="9318392"/>
          </a:xfrm>
        </p:grpSpPr>
        <p:pic>
          <p:nvPicPr>
            <p:cNvPr id="14" name="Picture 14"/>
            <p:cNvPicPr>
              <a:picLocks noChangeAspect="1"/>
            </p:cNvPicPr>
            <p:nvPr/>
          </p:nvPicPr>
          <p:blipFill>
            <a:blip r:embed="rId2"/>
            <a:srcRect l="21205" r="21205"/>
            <a:stretch>
              <a:fillRect/>
            </a:stretch>
          </p:blipFill>
          <p:spPr>
            <a:xfrm>
              <a:off x="0" y="0"/>
              <a:ext cx="4024835" cy="9318392"/>
            </a:xfrm>
            <a:prstGeom prst="rect">
              <a:avLst/>
            </a:prstGeom>
          </p:spPr>
        </p:pic>
      </p:grpSp>
      <p:grpSp>
        <p:nvGrpSpPr>
          <p:cNvPr id="15" name="Group 15"/>
          <p:cNvGrpSpPr/>
          <p:nvPr/>
        </p:nvGrpSpPr>
        <p:grpSpPr>
          <a:xfrm>
            <a:off x="3169728" y="1649103"/>
            <a:ext cx="3018626" cy="6988794"/>
            <a:chOff x="0" y="0"/>
            <a:chExt cx="4024835" cy="9318392"/>
          </a:xfrm>
        </p:grpSpPr>
        <p:pic>
          <p:nvPicPr>
            <p:cNvPr id="16" name="Picture 16"/>
            <p:cNvPicPr>
              <a:picLocks noChangeAspect="1"/>
            </p:cNvPicPr>
            <p:nvPr/>
          </p:nvPicPr>
          <p:blipFill>
            <a:blip r:embed="rId3"/>
            <a:srcRect l="27601" r="14808"/>
            <a:stretch>
              <a:fillRect/>
            </a:stretch>
          </p:blipFill>
          <p:spPr>
            <a:xfrm flipH="1">
              <a:off x="0" y="0"/>
              <a:ext cx="4024835" cy="9318392"/>
            </a:xfrm>
            <a:prstGeom prst="rect">
              <a:avLst/>
            </a:prstGeom>
          </p:spPr>
        </p:pic>
      </p:grpSp>
      <p:grpSp>
        <p:nvGrpSpPr>
          <p:cNvPr id="17" name="Group 17"/>
          <p:cNvGrpSpPr/>
          <p:nvPr/>
        </p:nvGrpSpPr>
        <p:grpSpPr>
          <a:xfrm>
            <a:off x="6339455" y="1649103"/>
            <a:ext cx="3018626" cy="6988794"/>
            <a:chOff x="0" y="0"/>
            <a:chExt cx="4024835" cy="9318392"/>
          </a:xfrm>
        </p:grpSpPr>
        <p:pic>
          <p:nvPicPr>
            <p:cNvPr id="18" name="Picture 18"/>
            <p:cNvPicPr>
              <a:picLocks noChangeAspect="1"/>
            </p:cNvPicPr>
            <p:nvPr/>
          </p:nvPicPr>
          <p:blipFill>
            <a:blip r:embed="rId4"/>
            <a:srcRect l="27175" r="40430"/>
            <a:stretch>
              <a:fillRect/>
            </a:stretch>
          </p:blipFill>
          <p:spPr>
            <a:xfrm flipH="1">
              <a:off x="0" y="0"/>
              <a:ext cx="4024835" cy="9318392"/>
            </a:xfrm>
            <a:prstGeom prst="rect">
              <a:avLst/>
            </a:prstGeom>
          </p:spPr>
        </p:pic>
      </p:grpSp>
      <p:sp>
        <p:nvSpPr>
          <p:cNvPr id="25" name="TextBox 25"/>
          <p:cNvSpPr txBox="1"/>
          <p:nvPr/>
        </p:nvSpPr>
        <p:spPr>
          <a:xfrm>
            <a:off x="11272768" y="2707429"/>
            <a:ext cx="3804024" cy="950595"/>
          </a:xfrm>
          <a:prstGeom prst="rect">
            <a:avLst/>
          </a:prstGeom>
        </p:spPr>
        <p:txBody>
          <a:bodyPr lIns="0" tIns="0" rIns="0" bIns="0" rtlCol="0" anchor="t">
            <a:spAutoFit/>
          </a:bodyPr>
          <a:lstStyle/>
          <a:p>
            <a:pPr algn="l">
              <a:lnSpc>
                <a:spcPts val="7215"/>
              </a:lnSpc>
            </a:pPr>
            <a:r>
              <a:rPr lang="en-US" sz="7500" dirty="0">
                <a:solidFill>
                  <a:srgbClr val="0CC2E6"/>
                </a:solidFill>
                <a:latin typeface="Bebas Neue Cyrillic"/>
                <a:ea typeface="Bebas Neue Cyrillic"/>
                <a:cs typeface="Bebas Neue Cyrillic"/>
                <a:sym typeface="Bebas Neue Cyrillic"/>
              </a:rPr>
              <a:t>Contact </a:t>
            </a:r>
            <a:r>
              <a:rPr lang="en-US" sz="7500" dirty="0" smtClean="0">
                <a:solidFill>
                  <a:srgbClr val="0CC2E6"/>
                </a:solidFill>
                <a:latin typeface="Bebas Neue Cyrillic"/>
                <a:ea typeface="Bebas Neue Cyrillic"/>
                <a:cs typeface="Bebas Neue Cyrillic"/>
                <a:sym typeface="Bebas Neue Cyrillic"/>
              </a:rPr>
              <a:t>ME</a:t>
            </a:r>
            <a:endParaRPr lang="en-US" sz="7500" dirty="0">
              <a:solidFill>
                <a:srgbClr val="0CC2E6"/>
              </a:solidFill>
              <a:latin typeface="Bebas Neue Cyrillic"/>
              <a:ea typeface="Bebas Neue Cyrillic"/>
              <a:cs typeface="Bebas Neue Cyrillic"/>
              <a:sym typeface="Bebas Neue Cyrillic"/>
            </a:endParaRPr>
          </a:p>
        </p:txBody>
      </p:sp>
      <p:sp>
        <p:nvSpPr>
          <p:cNvPr id="26" name="Freeform 26"/>
          <p:cNvSpPr/>
          <p:nvPr/>
        </p:nvSpPr>
        <p:spPr>
          <a:xfrm>
            <a:off x="11049000" y="5356379"/>
            <a:ext cx="579439" cy="516535"/>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5">
              <a:extLst>
                <a:ext uri="{96DAC541-7B7A-43D3-8B79-37D633B846F1}">
                  <asvg:svgBlip xmlns="" xmlns:asvg="http://schemas.microsoft.com/office/drawing/2016/SVG/main" r:embed="rId10"/>
                </a:ext>
              </a:extLst>
            </a:blip>
            <a:stretch>
              <a:fillRect/>
            </a:stretch>
          </a:blipFill>
        </p:spPr>
        <p:txBody>
          <a:bodyPr/>
          <a:lstStyle/>
          <a:p>
            <a:endParaRPr lang="en-US" dirty="0"/>
          </a:p>
        </p:txBody>
      </p:sp>
      <p:sp>
        <p:nvSpPr>
          <p:cNvPr id="30" name="Freeform 30"/>
          <p:cNvSpPr/>
          <p:nvPr/>
        </p:nvSpPr>
        <p:spPr>
          <a:xfrm>
            <a:off x="11048999" y="6210300"/>
            <a:ext cx="579440" cy="609600"/>
          </a:xfrm>
          <a:custGeom>
            <a:avLst/>
            <a:gdLst/>
            <a:ahLst/>
            <a:cxnLst/>
            <a:rect l="l" t="t" r="r" b="b"/>
            <a:pathLst>
              <a:path w="348414" h="348414">
                <a:moveTo>
                  <a:pt x="0" y="0"/>
                </a:moveTo>
                <a:lnTo>
                  <a:pt x="348414" y="0"/>
                </a:lnTo>
                <a:lnTo>
                  <a:pt x="348414" y="348414"/>
                </a:lnTo>
                <a:lnTo>
                  <a:pt x="0" y="348414"/>
                </a:lnTo>
                <a:lnTo>
                  <a:pt x="0" y="0"/>
                </a:lnTo>
                <a:close/>
              </a:path>
            </a:pathLst>
          </a:custGeom>
          <a:blipFill>
            <a:blip r:embed="rId11">
              <a:extLst>
                <a:ext uri="{96DAC541-7B7A-43D3-8B79-37D633B846F1}">
                  <asvg:svgBlip xmlns="" xmlns:asvg="http://schemas.microsoft.com/office/drawing/2016/SVG/main" r:embed="rId14"/>
                </a:ext>
              </a:extLst>
            </a:blip>
            <a:stretch>
              <a:fillRect/>
            </a:stretch>
          </a:blipFill>
        </p:spPr>
      </p:sp>
      <p:sp>
        <p:nvSpPr>
          <p:cNvPr id="31" name="TextBox 31"/>
          <p:cNvSpPr txBox="1"/>
          <p:nvPr/>
        </p:nvSpPr>
        <p:spPr>
          <a:xfrm>
            <a:off x="11904602" y="6381266"/>
            <a:ext cx="5773798" cy="333425"/>
          </a:xfrm>
          <a:prstGeom prst="rect">
            <a:avLst/>
          </a:prstGeom>
        </p:spPr>
        <p:txBody>
          <a:bodyPr wrap="square" lIns="0" tIns="0" rIns="0" bIns="0" rtlCol="0" anchor="t">
            <a:spAutoFit/>
          </a:bodyPr>
          <a:lstStyle/>
          <a:p>
            <a:pPr algn="l">
              <a:lnSpc>
                <a:spcPts val="2568"/>
              </a:lnSpc>
              <a:spcBef>
                <a:spcPct val="0"/>
              </a:spcBef>
            </a:pPr>
            <a:r>
              <a:rPr lang="en-US" sz="2900" b="1" dirty="0" smtClean="0">
                <a:latin typeface="Open Sans"/>
                <a:ea typeface="Open Sans"/>
                <a:cs typeface="Open Sans"/>
                <a:sym typeface="Open Sans"/>
              </a:rPr>
              <a:t>abdullahimran017@gmail.com</a:t>
            </a:r>
            <a:endParaRPr lang="en-US" sz="2900" b="1" dirty="0">
              <a:latin typeface="Open Sans"/>
              <a:ea typeface="Open Sans"/>
              <a:cs typeface="Open Sans"/>
              <a:sym typeface="Open Sans"/>
            </a:endParaRPr>
          </a:p>
        </p:txBody>
      </p:sp>
      <p:sp>
        <p:nvSpPr>
          <p:cNvPr id="35" name="Rectangle 34"/>
          <p:cNvSpPr/>
          <p:nvPr/>
        </p:nvSpPr>
        <p:spPr>
          <a:xfrm>
            <a:off x="11904602" y="5447156"/>
            <a:ext cx="3052439" cy="438390"/>
          </a:xfrm>
          <a:prstGeom prst="rect">
            <a:avLst/>
          </a:prstGeom>
        </p:spPr>
        <p:txBody>
          <a:bodyPr wrap="none">
            <a:spAutoFit/>
          </a:bodyPr>
          <a:lstStyle/>
          <a:p>
            <a:pPr>
              <a:lnSpc>
                <a:spcPts val="2568"/>
              </a:lnSpc>
              <a:spcBef>
                <a:spcPct val="0"/>
              </a:spcBef>
            </a:pPr>
            <a:r>
              <a:rPr lang="en-US" sz="2900" b="1" dirty="0">
                <a:latin typeface="Open Sans"/>
                <a:ea typeface="Open Sans"/>
                <a:cs typeface="Open Sans"/>
                <a:sym typeface="Open Sans"/>
              </a:rPr>
              <a:t>+92 3164009363</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1028700" y="2273609"/>
            <a:ext cx="11071471" cy="3181997"/>
          </a:xfrm>
          <a:prstGeom prst="rect">
            <a:avLst/>
          </a:prstGeom>
        </p:spPr>
        <p:txBody>
          <a:bodyPr lIns="0" tIns="0" rIns="0" bIns="0" rtlCol="0" anchor="t">
            <a:spAutoFit/>
          </a:bodyPr>
          <a:lstStyle/>
          <a:p>
            <a:pPr algn="l">
              <a:lnSpc>
                <a:spcPts val="26077"/>
              </a:lnSpc>
              <a:spcBef>
                <a:spcPct val="0"/>
              </a:spcBef>
            </a:pPr>
            <a:r>
              <a:rPr lang="en-US" sz="18626">
                <a:solidFill>
                  <a:srgbClr val="FFFFFF"/>
                </a:solidFill>
                <a:latin typeface="Bebas Neue Cyrillic"/>
                <a:ea typeface="Bebas Neue Cyrillic"/>
                <a:cs typeface="Bebas Neue Cyrillic"/>
                <a:sym typeface="Bebas Neue Cyrillic"/>
              </a:rPr>
              <a:t>Thank You</a:t>
            </a:r>
          </a:p>
        </p:txBody>
      </p:sp>
      <p:sp>
        <p:nvSpPr>
          <p:cNvPr id="21" name="TextBox 21"/>
          <p:cNvSpPr txBox="1"/>
          <p:nvPr/>
        </p:nvSpPr>
        <p:spPr>
          <a:xfrm>
            <a:off x="971550" y="4469444"/>
            <a:ext cx="11071471" cy="3181997"/>
          </a:xfrm>
          <a:prstGeom prst="rect">
            <a:avLst/>
          </a:prstGeom>
        </p:spPr>
        <p:txBody>
          <a:bodyPr lIns="0" tIns="0" rIns="0" bIns="0" rtlCol="0" anchor="t">
            <a:spAutoFit/>
          </a:bodyPr>
          <a:lstStyle/>
          <a:p>
            <a:pPr algn="l">
              <a:lnSpc>
                <a:spcPts val="26077"/>
              </a:lnSpc>
              <a:spcBef>
                <a:spcPct val="0"/>
              </a:spcBef>
            </a:pPr>
            <a:r>
              <a:rPr lang="en-US" sz="18626">
                <a:solidFill>
                  <a:srgbClr val="0CC2E6"/>
                </a:solidFill>
                <a:latin typeface="Bebas Neue Cyrillic"/>
                <a:ea typeface="Bebas Neue Cyrillic"/>
                <a:cs typeface="Bebas Neue Cyrillic"/>
                <a:sym typeface="Bebas Neue Cyrillic"/>
              </a:rPr>
              <a:t>For Watching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1130"/>
            <a:ext cx="18288000" cy="8672570"/>
          </a:xfrm>
          <a:prstGeom prst="rect">
            <a:avLst/>
          </a:prstGeom>
        </p:spPr>
      </p:pic>
      <p:sp>
        <p:nvSpPr>
          <p:cNvPr id="3" name="TextBox 2"/>
          <p:cNvSpPr txBox="1"/>
          <p:nvPr/>
        </p:nvSpPr>
        <p:spPr>
          <a:xfrm>
            <a:off x="0" y="34471"/>
            <a:ext cx="18288000" cy="1846659"/>
          </a:xfrm>
          <a:prstGeom prst="rect">
            <a:avLst/>
          </a:prstGeom>
          <a:solidFill>
            <a:schemeClr val="tx1"/>
          </a:solidFill>
        </p:spPr>
        <p:txBody>
          <a:bodyPr wrap="square" rtlCol="0">
            <a:spAutoFit/>
          </a:bodyPr>
          <a:lstStyle/>
          <a:p>
            <a:r>
              <a:rPr lang="en-US" sz="5700" dirty="0" smtClean="0">
                <a:solidFill>
                  <a:schemeClr val="bg1"/>
                </a:solidFill>
                <a:latin typeface="Franklin Gothic Heavy" panose="020B0903020102020204" pitchFamily="34" charset="0"/>
              </a:rPr>
              <a:t>                               Importing Libraries</a:t>
            </a:r>
            <a:endParaRPr lang="en-US" sz="5700" dirty="0">
              <a:solidFill>
                <a:schemeClr val="bg1"/>
              </a:solidFill>
              <a:latin typeface="Franklin Gothic Heavy" panose="020B0903020102020204" pitchFamily="34" charset="0"/>
            </a:endParaRPr>
          </a:p>
          <a:p>
            <a:endParaRPr lang="en-US" sz="5700" dirty="0" smtClean="0">
              <a:solidFill>
                <a:schemeClr val="bg1"/>
              </a:solidFill>
              <a:latin typeface="Franklin Gothic Heavy" panose="020B0903020102020204" pitchFamily="34" charset="0"/>
            </a:endParaRPr>
          </a:p>
        </p:txBody>
      </p:sp>
      <p:cxnSp>
        <p:nvCxnSpPr>
          <p:cNvPr id="4" name="Straight Connector 3"/>
          <p:cNvCxnSpPr/>
          <p:nvPr/>
        </p:nvCxnSpPr>
        <p:spPr>
          <a:xfrm>
            <a:off x="0" y="1562100"/>
            <a:ext cx="18211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4285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2095500"/>
            <a:ext cx="18262600" cy="8191500"/>
          </a:xfrm>
          <a:prstGeom prst="rect">
            <a:avLst/>
          </a:prstGeom>
        </p:spPr>
      </p:pic>
      <p:sp>
        <p:nvSpPr>
          <p:cNvPr id="4" name="TextBox 3"/>
          <p:cNvSpPr txBox="1"/>
          <p:nvPr/>
        </p:nvSpPr>
        <p:spPr>
          <a:xfrm>
            <a:off x="0" y="0"/>
            <a:ext cx="18288000" cy="2723823"/>
          </a:xfrm>
          <a:prstGeom prst="rect">
            <a:avLst/>
          </a:prstGeom>
          <a:solidFill>
            <a:schemeClr val="tx1"/>
          </a:solidFill>
        </p:spPr>
        <p:txBody>
          <a:bodyPr wrap="square" rtlCol="0">
            <a:spAutoFit/>
          </a:bodyPr>
          <a:lstStyle/>
          <a:p>
            <a:r>
              <a:rPr lang="en-US" sz="5700" dirty="0" smtClean="0">
                <a:solidFill>
                  <a:schemeClr val="bg1"/>
                </a:solidFill>
                <a:latin typeface="Franklin Gothic Heavy" panose="020B0903020102020204" pitchFamily="34" charset="0"/>
              </a:rPr>
              <a:t>                     </a:t>
            </a:r>
          </a:p>
          <a:p>
            <a:r>
              <a:rPr lang="en-US" sz="5700" dirty="0" smtClean="0">
                <a:solidFill>
                  <a:schemeClr val="bg1"/>
                </a:solidFill>
                <a:latin typeface="Franklin Gothic Heavy" panose="020B0903020102020204" pitchFamily="34" charset="0"/>
              </a:rPr>
              <a:t> EXPLORATORY DATA ANALYSIS</a:t>
            </a:r>
          </a:p>
          <a:p>
            <a:endParaRPr lang="en-US" sz="5700" dirty="0">
              <a:solidFill>
                <a:schemeClr val="bg1"/>
              </a:solidFill>
              <a:latin typeface="Franklin Gothic Heavy" panose="020B0903020102020204" pitchFamily="34" charset="0"/>
            </a:endParaRPr>
          </a:p>
        </p:txBody>
      </p:sp>
      <p:cxnSp>
        <p:nvCxnSpPr>
          <p:cNvPr id="5" name="Straight Connector 4"/>
          <p:cNvCxnSpPr/>
          <p:nvPr/>
        </p:nvCxnSpPr>
        <p:spPr>
          <a:xfrm>
            <a:off x="76200" y="1943100"/>
            <a:ext cx="182118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622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 y="1257300"/>
            <a:ext cx="18288000" cy="9029700"/>
          </a:xfrm>
          <a:prstGeom prst="rect">
            <a:avLst/>
          </a:prstGeom>
        </p:spPr>
      </p:pic>
      <p:sp>
        <p:nvSpPr>
          <p:cNvPr id="6" name="TextBox 5"/>
          <p:cNvSpPr txBox="1"/>
          <p:nvPr/>
        </p:nvSpPr>
        <p:spPr>
          <a:xfrm>
            <a:off x="-32656" y="0"/>
            <a:ext cx="18287999" cy="1354217"/>
          </a:xfrm>
          <a:prstGeom prst="rect">
            <a:avLst/>
          </a:prstGeom>
          <a:solidFill>
            <a:schemeClr val="tx1"/>
          </a:solidFill>
        </p:spPr>
        <p:txBody>
          <a:bodyPr wrap="square" rtlCol="0">
            <a:spAutoFit/>
          </a:bodyPr>
          <a:lstStyle/>
          <a:p>
            <a:r>
              <a:rPr lang="en-US" sz="4100" b="1" dirty="0" smtClean="0">
                <a:solidFill>
                  <a:schemeClr val="bg1"/>
                </a:solidFill>
              </a:rPr>
              <a:t>                                                  SUMMARY STATISTICS OF DATA</a:t>
            </a:r>
          </a:p>
          <a:p>
            <a:endParaRPr lang="en-US" sz="4100" b="1" dirty="0" smtClean="0">
              <a:solidFill>
                <a:schemeClr val="bg1"/>
              </a:solidFill>
            </a:endParaRPr>
          </a:p>
        </p:txBody>
      </p:sp>
      <p:cxnSp>
        <p:nvCxnSpPr>
          <p:cNvPr id="7" name="Straight Connector 6"/>
          <p:cNvCxnSpPr/>
          <p:nvPr/>
        </p:nvCxnSpPr>
        <p:spPr>
          <a:xfrm>
            <a:off x="4038600" y="800100"/>
            <a:ext cx="9982200"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9460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0"/>
            <a:ext cx="18277114" cy="10287000"/>
          </a:xfrm>
          <a:prstGeom prst="rect">
            <a:avLst/>
          </a:prstGeom>
        </p:spPr>
      </p:pic>
    </p:spTree>
    <p:extLst>
      <p:ext uri="{BB962C8B-B14F-4D97-AF65-F5344CB8AC3E}">
        <p14:creationId xmlns:p14="http://schemas.microsoft.com/office/powerpoint/2010/main" val="1992906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 y="1714500"/>
            <a:ext cx="19812000" cy="8572500"/>
          </a:xfrm>
          <a:prstGeom prst="rect">
            <a:avLst/>
          </a:prstGeom>
        </p:spPr>
      </p:pic>
      <p:sp>
        <p:nvSpPr>
          <p:cNvPr id="5" name="TextBox 4"/>
          <p:cNvSpPr txBox="1"/>
          <p:nvPr/>
        </p:nvSpPr>
        <p:spPr>
          <a:xfrm>
            <a:off x="-32656" y="0"/>
            <a:ext cx="18287999" cy="1661993"/>
          </a:xfrm>
          <a:prstGeom prst="rect">
            <a:avLst/>
          </a:prstGeom>
          <a:solidFill>
            <a:schemeClr val="tx1"/>
          </a:solidFill>
        </p:spPr>
        <p:txBody>
          <a:bodyPr wrap="square" rtlCol="0">
            <a:spAutoFit/>
          </a:bodyPr>
          <a:lstStyle/>
          <a:p>
            <a:r>
              <a:rPr lang="en-US" sz="5100" b="1" dirty="0" smtClean="0">
                <a:solidFill>
                  <a:schemeClr val="bg1"/>
                </a:solidFill>
              </a:rPr>
              <a:t>                                 DISPLAYING PICTURES OF DATA</a:t>
            </a:r>
          </a:p>
          <a:p>
            <a:endParaRPr lang="en-US" sz="5100" b="1" dirty="0" smtClean="0">
              <a:solidFill>
                <a:schemeClr val="bg1"/>
              </a:solidFill>
            </a:endParaRPr>
          </a:p>
        </p:txBody>
      </p:sp>
      <p:cxnSp>
        <p:nvCxnSpPr>
          <p:cNvPr id="6" name="Straight Connector 5"/>
          <p:cNvCxnSpPr/>
          <p:nvPr/>
        </p:nvCxnSpPr>
        <p:spPr>
          <a:xfrm flipV="1">
            <a:off x="4648200" y="952500"/>
            <a:ext cx="8926286" cy="9071"/>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992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440400" cy="10401300"/>
          </a:xfrm>
          <a:prstGeom prst="rect">
            <a:avLst/>
          </a:prstGeom>
        </p:spPr>
      </p:pic>
    </p:spTree>
    <p:extLst>
      <p:ext uri="{BB962C8B-B14F-4D97-AF65-F5344CB8AC3E}">
        <p14:creationId xmlns:p14="http://schemas.microsoft.com/office/powerpoint/2010/main" val="1541209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597</Words>
  <Application>Microsoft Office PowerPoint</Application>
  <PresentationFormat>Custom</PresentationFormat>
  <Paragraphs>99</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Bebas Neue Cyrillic</vt:lpstr>
      <vt:lpstr>Franklin Gothic Book</vt:lpstr>
      <vt:lpstr>Courier New</vt:lpstr>
      <vt:lpstr>Open Sans Bold</vt:lpstr>
      <vt:lpstr>Wingdings</vt:lpstr>
      <vt:lpstr>Calibri</vt:lpstr>
      <vt:lpstr>Open Sans</vt:lpstr>
      <vt:lpstr>Arial</vt:lpstr>
      <vt:lpstr>Eras Demi ITC</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Artificial Intelligence Presentation</dc:title>
  <dc:creator>HP</dc:creator>
  <cp:lastModifiedBy>HP</cp:lastModifiedBy>
  <cp:revision>21</cp:revision>
  <dcterms:created xsi:type="dcterms:W3CDTF">2006-08-16T00:00:00Z</dcterms:created>
  <dcterms:modified xsi:type="dcterms:W3CDTF">2024-09-03T11:00:33Z</dcterms:modified>
  <dc:identifier>DAGPbrZuOD4</dc:identifier>
</cp:coreProperties>
</file>